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1" r:id="rId14"/>
    <p:sldId id="272" r:id="rId15"/>
    <p:sldId id="270" r:id="rId16"/>
    <p:sldId id="273" r:id="rId17"/>
    <p:sldId id="274" r:id="rId18"/>
    <p:sldId id="275" r:id="rId19"/>
    <p:sldId id="276" r:id="rId20"/>
    <p:sldId id="277" r:id="rId21"/>
    <p:sldId id="278" r:id="rId22"/>
    <p:sldId id="280" r:id="rId2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34" y="-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01/05/2016</a:t>
            </a:fld>
            <a:endParaRPr lang="es-E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01/05/2016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01/05/2016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01/05/2016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01/05/2016</a:t>
            </a:fld>
            <a:endParaRPr lang="es-ES" dirty="0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t>01/05/2016</a:t>
            </a:fld>
            <a:endParaRPr lang="es-ES" dirty="0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t>01/05/2016</a:t>
            </a:fld>
            <a:endParaRPr lang="es-ES" dirty="0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 dirty="0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01/05/2016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01/05/2016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01/05/2016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A847CFC-816F-41D0-AAC0-9BF4FEBC753E}" type="datetimeFigureOut">
              <a:rPr lang="es-ES" smtClean="0"/>
              <a:t>01/05/2016</a:t>
            </a:fld>
            <a:endParaRPr lang="es-ES" dirty="0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01/05/2016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547664" y="1916832"/>
            <a:ext cx="6477000" cy="1828800"/>
          </a:xfrm>
        </p:spPr>
        <p:txBody>
          <a:bodyPr anchor="ctr"/>
          <a:lstStyle/>
          <a:p>
            <a:pPr algn="ctr"/>
            <a:r>
              <a:rPr lang="en-US" dirty="0" smtClean="0"/>
              <a:t>El </a:t>
            </a:r>
            <a:r>
              <a:rPr lang="en-US" dirty="0" err="1" smtClean="0"/>
              <a:t>modelo</a:t>
            </a:r>
            <a:r>
              <a:rPr lang="en-US" dirty="0" smtClean="0"/>
              <a:t> IS-LM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Introducción</a:t>
            </a:r>
            <a:r>
              <a:rPr lang="en-US" dirty="0" smtClean="0"/>
              <a:t> a la </a:t>
            </a:r>
            <a:r>
              <a:rPr lang="en-US" dirty="0" err="1" smtClean="0"/>
              <a:t>Economía</a:t>
            </a:r>
            <a:r>
              <a:rPr lang="en-US" dirty="0" smtClean="0"/>
              <a:t>. UCM.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12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modelo</a:t>
            </a:r>
            <a:r>
              <a:rPr lang="en-US" dirty="0" smtClean="0"/>
              <a:t> IS-LM</a:t>
            </a:r>
            <a:endParaRPr lang="en-U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123728" y="2780928"/>
            <a:ext cx="36004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2159732" y="5517232"/>
            <a:ext cx="42124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2483768" y="2852936"/>
            <a:ext cx="2664296" cy="23762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5148064" y="270892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LM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228184" y="544522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763688" y="277163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835696" y="5949280"/>
            <a:ext cx="5976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La </a:t>
            </a:r>
            <a:r>
              <a:rPr lang="en-US" b="1" dirty="0" err="1" smtClean="0">
                <a:solidFill>
                  <a:srgbClr val="0070C0"/>
                </a:solidFill>
              </a:rPr>
              <a:t>intersección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ambas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curvas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es</a:t>
            </a:r>
            <a:r>
              <a:rPr lang="en-US" b="1" dirty="0" smtClean="0">
                <a:solidFill>
                  <a:srgbClr val="0070C0"/>
                </a:solidFill>
              </a:rPr>
              <a:t> el </a:t>
            </a:r>
            <a:r>
              <a:rPr lang="en-US" b="1" dirty="0" err="1" smtClean="0">
                <a:solidFill>
                  <a:srgbClr val="0070C0"/>
                </a:solidFill>
              </a:rPr>
              <a:t>único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punto</a:t>
            </a:r>
            <a:r>
              <a:rPr lang="en-US" b="1" dirty="0" smtClean="0">
                <a:solidFill>
                  <a:srgbClr val="0070C0"/>
                </a:solidFill>
              </a:rPr>
              <a:t> del </a:t>
            </a:r>
            <a:r>
              <a:rPr lang="en-US" b="1" dirty="0" err="1" smtClean="0">
                <a:solidFill>
                  <a:srgbClr val="0070C0"/>
                </a:solidFill>
              </a:rPr>
              <a:t>gráfico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en</a:t>
            </a:r>
            <a:r>
              <a:rPr lang="en-US" b="1" dirty="0" smtClean="0">
                <a:solidFill>
                  <a:srgbClr val="0070C0"/>
                </a:solidFill>
              </a:rPr>
              <a:t> el que </a:t>
            </a:r>
            <a:r>
              <a:rPr lang="en-US" b="1" dirty="0" err="1" smtClean="0">
                <a:solidFill>
                  <a:srgbClr val="0070C0"/>
                </a:solidFill>
              </a:rPr>
              <a:t>tanto</a:t>
            </a:r>
            <a:r>
              <a:rPr lang="en-US" b="1" dirty="0" smtClean="0">
                <a:solidFill>
                  <a:srgbClr val="0070C0"/>
                </a:solidFill>
              </a:rPr>
              <a:t> el </a:t>
            </a:r>
            <a:r>
              <a:rPr lang="en-US" b="1" dirty="0" err="1" smtClean="0">
                <a:solidFill>
                  <a:srgbClr val="0070C0"/>
                </a:solidFill>
              </a:rPr>
              <a:t>mercado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bienes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como</a:t>
            </a:r>
            <a:r>
              <a:rPr lang="en-US" b="1" dirty="0" smtClean="0">
                <a:solidFill>
                  <a:srgbClr val="0070C0"/>
                </a:solidFill>
              </a:rPr>
              <a:t> el de </a:t>
            </a:r>
            <a:r>
              <a:rPr lang="en-US" b="1" dirty="0" err="1" smtClean="0">
                <a:solidFill>
                  <a:srgbClr val="0070C0"/>
                </a:solidFill>
              </a:rPr>
              <a:t>dinero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están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equilibrio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2555776" y="2852936"/>
            <a:ext cx="3024336" cy="23762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Marcador de contenido"/>
          <p:cNvSpPr txBox="1">
            <a:spLocks noGrp="1"/>
          </p:cNvSpPr>
          <p:nvPr>
            <p:ph sz="quarter" idx="1"/>
          </p:nvPr>
        </p:nvSpPr>
        <p:spPr>
          <a:xfrm>
            <a:off x="612648" y="1600200"/>
            <a:ext cx="81534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5436096" y="48598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</a:t>
            </a:r>
            <a:endParaRPr lang="en-US" dirty="0"/>
          </a:p>
        </p:txBody>
      </p:sp>
      <p:cxnSp>
        <p:nvCxnSpPr>
          <p:cNvPr id="12" name="11 Conector recto"/>
          <p:cNvCxnSpPr/>
          <p:nvPr/>
        </p:nvCxnSpPr>
        <p:spPr>
          <a:xfrm>
            <a:off x="3923928" y="3933056"/>
            <a:ext cx="0" cy="15841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2141730" y="3933056"/>
            <a:ext cx="178219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3707904" y="5517232"/>
            <a:ext cx="558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Y*</a:t>
            </a:r>
            <a:endParaRPr lang="en-US" dirty="0"/>
          </a:p>
        </p:txBody>
      </p:sp>
      <p:sp>
        <p:nvSpPr>
          <p:cNvPr id="23" name="22 CuadroTexto"/>
          <p:cNvSpPr txBox="1"/>
          <p:nvPr/>
        </p:nvSpPr>
        <p:spPr>
          <a:xfrm>
            <a:off x="1619672" y="3779748"/>
            <a:ext cx="522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43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Política</a:t>
            </a:r>
            <a:r>
              <a:rPr lang="en-US" dirty="0" smtClean="0"/>
              <a:t> fiscal </a:t>
            </a:r>
            <a:r>
              <a:rPr lang="en-US" dirty="0" err="1" smtClean="0"/>
              <a:t>expansiva</a:t>
            </a:r>
            <a:endParaRPr lang="en-U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123728" y="2780928"/>
            <a:ext cx="36004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2159732" y="5517232"/>
            <a:ext cx="42124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2483768" y="2852936"/>
            <a:ext cx="2664296" cy="23762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5148064" y="270892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LM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228184" y="544522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763688" y="24208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835696" y="5949280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La </a:t>
            </a:r>
            <a:r>
              <a:rPr lang="en-US" b="1" dirty="0" err="1" smtClean="0">
                <a:solidFill>
                  <a:srgbClr val="0070C0"/>
                </a:solidFill>
              </a:rPr>
              <a:t>política</a:t>
            </a:r>
            <a:r>
              <a:rPr lang="en-US" b="1" dirty="0" smtClean="0">
                <a:solidFill>
                  <a:srgbClr val="0070C0"/>
                </a:solidFill>
              </a:rPr>
              <a:t> fiscal </a:t>
            </a:r>
            <a:r>
              <a:rPr lang="en-US" b="1" dirty="0" err="1" smtClean="0">
                <a:solidFill>
                  <a:srgbClr val="0070C0"/>
                </a:solidFill>
              </a:rPr>
              <a:t>expansiva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supone</a:t>
            </a:r>
            <a:r>
              <a:rPr lang="en-US" b="1" dirty="0" smtClean="0">
                <a:solidFill>
                  <a:srgbClr val="0070C0"/>
                </a:solidFill>
              </a:rPr>
              <a:t> un </a:t>
            </a:r>
            <a:r>
              <a:rPr lang="en-US" b="1" dirty="0" err="1" smtClean="0">
                <a:solidFill>
                  <a:srgbClr val="0070C0"/>
                </a:solidFill>
              </a:rPr>
              <a:t>aumento</a:t>
            </a:r>
            <a:r>
              <a:rPr lang="en-US" b="1" dirty="0" smtClean="0">
                <a:solidFill>
                  <a:srgbClr val="0070C0"/>
                </a:solidFill>
              </a:rPr>
              <a:t> de la </a:t>
            </a:r>
            <a:r>
              <a:rPr lang="en-US" b="1" dirty="0" err="1" smtClean="0">
                <a:solidFill>
                  <a:srgbClr val="0070C0"/>
                </a:solidFill>
              </a:rPr>
              <a:t>renta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equilibrio</a:t>
            </a:r>
            <a:r>
              <a:rPr lang="en-US" b="1" dirty="0" smtClean="0">
                <a:solidFill>
                  <a:srgbClr val="0070C0"/>
                </a:solidFill>
              </a:rPr>
              <a:t> y un </a:t>
            </a:r>
            <a:r>
              <a:rPr lang="en-US" b="1" dirty="0" err="1" smtClean="0">
                <a:solidFill>
                  <a:srgbClr val="0070C0"/>
                </a:solidFill>
              </a:rPr>
              <a:t>aumento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los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tipos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interés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2555776" y="2852936"/>
            <a:ext cx="3024336" cy="23762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Marcador de contenido"/>
          <p:cNvSpPr txBox="1">
            <a:spLocks noGrp="1"/>
          </p:cNvSpPr>
          <p:nvPr>
            <p:ph sz="quarter" idx="1"/>
          </p:nvPr>
        </p:nvSpPr>
        <p:spPr>
          <a:xfrm>
            <a:off x="612648" y="1600200"/>
            <a:ext cx="81534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5436096" y="48598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</a:t>
            </a:r>
            <a:endParaRPr lang="en-US" dirty="0"/>
          </a:p>
        </p:txBody>
      </p:sp>
      <p:cxnSp>
        <p:nvCxnSpPr>
          <p:cNvPr id="12" name="11 Conector recto"/>
          <p:cNvCxnSpPr/>
          <p:nvPr/>
        </p:nvCxnSpPr>
        <p:spPr>
          <a:xfrm>
            <a:off x="3923928" y="3933056"/>
            <a:ext cx="0" cy="15841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2141730" y="3933056"/>
            <a:ext cx="178219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3707904" y="5517232"/>
            <a:ext cx="558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r>
              <a:rPr lang="en-US" sz="1200" dirty="0" smtClean="0"/>
              <a:t>0</a:t>
            </a: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3" name="22 CuadroTexto"/>
          <p:cNvSpPr txBox="1"/>
          <p:nvPr/>
        </p:nvSpPr>
        <p:spPr>
          <a:xfrm>
            <a:off x="1619672" y="3645024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r*</a:t>
            </a:r>
            <a:r>
              <a:rPr lang="en-US" sz="1100" dirty="0" smtClean="0"/>
              <a:t>0</a:t>
            </a:r>
            <a:endParaRPr lang="en-US" dirty="0"/>
          </a:p>
        </p:txBody>
      </p:sp>
      <p:cxnSp>
        <p:nvCxnSpPr>
          <p:cNvPr id="17" name="16 Conector recto"/>
          <p:cNvCxnSpPr/>
          <p:nvPr/>
        </p:nvCxnSpPr>
        <p:spPr>
          <a:xfrm>
            <a:off x="3635896" y="2420888"/>
            <a:ext cx="3024336" cy="23762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6444208" y="443711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IS’</a:t>
            </a:r>
            <a:endParaRPr lang="en-US" dirty="0"/>
          </a:p>
        </p:txBody>
      </p:sp>
      <p:sp>
        <p:nvSpPr>
          <p:cNvPr id="4" name="3 CuadroTexto"/>
          <p:cNvSpPr txBox="1"/>
          <p:nvPr/>
        </p:nvSpPr>
        <p:spPr>
          <a:xfrm>
            <a:off x="2771800" y="2708920"/>
            <a:ext cx="1692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r>
              <a:rPr lang="en-US" dirty="0">
                <a:latin typeface="Calibri"/>
              </a:rPr>
              <a:t>↑,T↓,</a:t>
            </a:r>
            <a:r>
              <a:rPr lang="en-US" dirty="0" err="1">
                <a:latin typeface="Calibri"/>
              </a:rPr>
              <a:t>Tr</a:t>
            </a:r>
            <a:r>
              <a:rPr lang="en-US" dirty="0">
                <a:latin typeface="Calibri"/>
              </a:rPr>
              <a:t>↑</a:t>
            </a:r>
            <a:endParaRPr lang="en-US" dirty="0"/>
          </a:p>
          <a:p>
            <a:endParaRPr lang="en-US" dirty="0"/>
          </a:p>
        </p:txBody>
      </p:sp>
      <p:cxnSp>
        <p:nvCxnSpPr>
          <p:cNvPr id="20" name="19 Conector recto de flecha"/>
          <p:cNvCxnSpPr/>
          <p:nvPr/>
        </p:nvCxnSpPr>
        <p:spPr>
          <a:xfrm>
            <a:off x="2987824" y="3068960"/>
            <a:ext cx="1296144" cy="92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>
            <a:off x="4716016" y="3284984"/>
            <a:ext cx="0" cy="222574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 flipH="1">
            <a:off x="2159732" y="3284984"/>
            <a:ext cx="255628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CuadroTexto"/>
          <p:cNvSpPr txBox="1"/>
          <p:nvPr/>
        </p:nvSpPr>
        <p:spPr>
          <a:xfrm>
            <a:off x="1691680" y="299695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r*</a:t>
            </a:r>
            <a:r>
              <a:rPr lang="en-US" sz="1100" dirty="0"/>
              <a:t>1</a:t>
            </a:r>
            <a:endParaRPr lang="en-US" dirty="0"/>
          </a:p>
        </p:txBody>
      </p:sp>
      <p:sp>
        <p:nvSpPr>
          <p:cNvPr id="33" name="32 CuadroTexto"/>
          <p:cNvSpPr txBox="1"/>
          <p:nvPr/>
        </p:nvSpPr>
        <p:spPr>
          <a:xfrm>
            <a:off x="4499992" y="5517232"/>
            <a:ext cx="558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r>
              <a:rPr lang="en-US" sz="1200" dirty="0"/>
              <a:t>1</a:t>
            </a:r>
            <a:r>
              <a:rPr lang="en-US" dirty="0" smtClean="0"/>
              <a:t>*</a:t>
            </a:r>
            <a:endParaRPr lang="en-US" dirty="0"/>
          </a:p>
        </p:txBody>
      </p:sp>
      <p:cxnSp>
        <p:nvCxnSpPr>
          <p:cNvPr id="35" name="34 Conector recto de flecha"/>
          <p:cNvCxnSpPr>
            <a:stCxn id="22" idx="2"/>
            <a:endCxn id="33" idx="2"/>
          </p:cNvCxnSpPr>
          <p:nvPr/>
        </p:nvCxnSpPr>
        <p:spPr>
          <a:xfrm>
            <a:off x="3986935" y="5886564"/>
            <a:ext cx="792088" cy="0"/>
          </a:xfrm>
          <a:prstGeom prst="straightConnector1">
            <a:avLst/>
          </a:prstGeom>
          <a:ln w="158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>
            <a:stCxn id="23" idx="1"/>
          </p:cNvCxnSpPr>
          <p:nvPr/>
        </p:nvCxnSpPr>
        <p:spPr>
          <a:xfrm flipV="1">
            <a:off x="1619672" y="3227784"/>
            <a:ext cx="0" cy="648073"/>
          </a:xfrm>
          <a:prstGeom prst="straightConnector1">
            <a:avLst/>
          </a:prstGeom>
          <a:ln w="158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0683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Política</a:t>
            </a:r>
            <a:r>
              <a:rPr lang="en-US" dirty="0" smtClean="0"/>
              <a:t> </a:t>
            </a:r>
            <a:r>
              <a:rPr lang="en-US" dirty="0" err="1" smtClean="0"/>
              <a:t>monetaria</a:t>
            </a:r>
            <a:r>
              <a:rPr lang="en-US" dirty="0" smtClean="0"/>
              <a:t> </a:t>
            </a:r>
            <a:r>
              <a:rPr lang="en-US" dirty="0" err="1" smtClean="0"/>
              <a:t>expansiva</a:t>
            </a:r>
            <a:endParaRPr lang="en-U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123728" y="2780928"/>
            <a:ext cx="36004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2159732" y="5517232"/>
            <a:ext cx="42124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2483768" y="2852936"/>
            <a:ext cx="2664296" cy="23762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5176896" y="270892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LM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228184" y="544522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763688" y="24208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835696" y="5949280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La </a:t>
            </a:r>
            <a:r>
              <a:rPr lang="en-US" b="1" dirty="0" err="1" smtClean="0">
                <a:solidFill>
                  <a:srgbClr val="0070C0"/>
                </a:solidFill>
              </a:rPr>
              <a:t>política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monetaria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expansiva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supone</a:t>
            </a:r>
            <a:r>
              <a:rPr lang="en-US" b="1" dirty="0" smtClean="0">
                <a:solidFill>
                  <a:srgbClr val="0070C0"/>
                </a:solidFill>
              </a:rPr>
              <a:t> un </a:t>
            </a:r>
            <a:r>
              <a:rPr lang="en-US" b="1" dirty="0" err="1" smtClean="0">
                <a:solidFill>
                  <a:srgbClr val="0070C0"/>
                </a:solidFill>
              </a:rPr>
              <a:t>aumento</a:t>
            </a:r>
            <a:r>
              <a:rPr lang="en-US" b="1" dirty="0" smtClean="0">
                <a:solidFill>
                  <a:srgbClr val="0070C0"/>
                </a:solidFill>
              </a:rPr>
              <a:t> de la </a:t>
            </a:r>
            <a:r>
              <a:rPr lang="en-US" b="1" dirty="0" err="1" smtClean="0">
                <a:solidFill>
                  <a:srgbClr val="0070C0"/>
                </a:solidFill>
              </a:rPr>
              <a:t>renta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equilbrio</a:t>
            </a:r>
            <a:r>
              <a:rPr lang="en-US" b="1" dirty="0" smtClean="0">
                <a:solidFill>
                  <a:srgbClr val="0070C0"/>
                </a:solidFill>
              </a:rPr>
              <a:t> y </a:t>
            </a:r>
            <a:r>
              <a:rPr lang="en-US" b="1" dirty="0" err="1" smtClean="0">
                <a:solidFill>
                  <a:srgbClr val="0070C0"/>
                </a:solidFill>
              </a:rPr>
              <a:t>una</a:t>
            </a:r>
            <a:r>
              <a:rPr lang="en-US" b="1" dirty="0" smtClean="0">
                <a:solidFill>
                  <a:srgbClr val="0070C0"/>
                </a:solidFill>
              </a:rPr>
              <a:t> bajada de </a:t>
            </a:r>
            <a:r>
              <a:rPr lang="en-US" b="1" dirty="0" err="1" smtClean="0">
                <a:solidFill>
                  <a:srgbClr val="0070C0"/>
                </a:solidFill>
              </a:rPr>
              <a:t>los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tipos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interés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2555776" y="2852936"/>
            <a:ext cx="3024336" cy="23762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Marcador de contenido"/>
          <p:cNvSpPr txBox="1">
            <a:spLocks noGrp="1"/>
          </p:cNvSpPr>
          <p:nvPr>
            <p:ph sz="quarter" idx="1"/>
          </p:nvPr>
        </p:nvSpPr>
        <p:spPr>
          <a:xfrm>
            <a:off x="612648" y="1600200"/>
            <a:ext cx="81534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5436096" y="48598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</a:t>
            </a:r>
            <a:endParaRPr lang="en-US" dirty="0"/>
          </a:p>
        </p:txBody>
      </p:sp>
      <p:cxnSp>
        <p:nvCxnSpPr>
          <p:cNvPr id="12" name="11 Conector recto"/>
          <p:cNvCxnSpPr/>
          <p:nvPr/>
        </p:nvCxnSpPr>
        <p:spPr>
          <a:xfrm>
            <a:off x="3923928" y="3933056"/>
            <a:ext cx="0" cy="15841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2141730" y="3933056"/>
            <a:ext cx="178219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3707904" y="5517232"/>
            <a:ext cx="558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r>
              <a:rPr lang="en-US" sz="1200" dirty="0" smtClean="0"/>
              <a:t>0</a:t>
            </a: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3" name="22 CuadroTexto"/>
          <p:cNvSpPr txBox="1"/>
          <p:nvPr/>
        </p:nvSpPr>
        <p:spPr>
          <a:xfrm>
            <a:off x="1619672" y="3645024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r*</a:t>
            </a:r>
            <a:r>
              <a:rPr lang="en-US" sz="1100" dirty="0" smtClean="0"/>
              <a:t>0</a:t>
            </a:r>
            <a:endParaRPr lang="en-US" dirty="0"/>
          </a:p>
        </p:txBody>
      </p:sp>
      <p:cxnSp>
        <p:nvCxnSpPr>
          <p:cNvPr id="20" name="19 Conector recto de flecha"/>
          <p:cNvCxnSpPr/>
          <p:nvPr/>
        </p:nvCxnSpPr>
        <p:spPr>
          <a:xfrm>
            <a:off x="4427984" y="3563724"/>
            <a:ext cx="1296144" cy="92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>
            <a:off x="4716016" y="4509120"/>
            <a:ext cx="0" cy="100160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 flipH="1">
            <a:off x="2159732" y="4509120"/>
            <a:ext cx="255628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CuadroTexto"/>
          <p:cNvSpPr txBox="1"/>
          <p:nvPr/>
        </p:nvSpPr>
        <p:spPr>
          <a:xfrm>
            <a:off x="1691680" y="4335487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r*</a:t>
            </a:r>
            <a:r>
              <a:rPr lang="en-US" sz="1100" dirty="0"/>
              <a:t>1</a:t>
            </a:r>
            <a:endParaRPr lang="en-US" dirty="0"/>
          </a:p>
        </p:txBody>
      </p:sp>
      <p:sp>
        <p:nvSpPr>
          <p:cNvPr id="33" name="32 CuadroTexto"/>
          <p:cNvSpPr txBox="1"/>
          <p:nvPr/>
        </p:nvSpPr>
        <p:spPr>
          <a:xfrm>
            <a:off x="4499992" y="5517232"/>
            <a:ext cx="558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r>
              <a:rPr lang="en-US" sz="1200" dirty="0"/>
              <a:t>1</a:t>
            </a:r>
            <a:r>
              <a:rPr lang="en-US" dirty="0" smtClean="0"/>
              <a:t>*</a:t>
            </a:r>
            <a:endParaRPr lang="en-US" dirty="0"/>
          </a:p>
        </p:txBody>
      </p:sp>
      <p:cxnSp>
        <p:nvCxnSpPr>
          <p:cNvPr id="35" name="34 Conector recto de flecha"/>
          <p:cNvCxnSpPr>
            <a:stCxn id="22" idx="2"/>
            <a:endCxn id="33" idx="2"/>
          </p:cNvCxnSpPr>
          <p:nvPr/>
        </p:nvCxnSpPr>
        <p:spPr>
          <a:xfrm>
            <a:off x="3986935" y="5886564"/>
            <a:ext cx="792088" cy="0"/>
          </a:xfrm>
          <a:prstGeom prst="straightConnector1">
            <a:avLst/>
          </a:prstGeom>
          <a:ln w="158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/>
          <p:nvPr/>
        </p:nvCxnSpPr>
        <p:spPr>
          <a:xfrm>
            <a:off x="1619672" y="3918247"/>
            <a:ext cx="0" cy="806897"/>
          </a:xfrm>
          <a:prstGeom prst="straightConnector1">
            <a:avLst/>
          </a:prstGeom>
          <a:ln w="158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 flipV="1">
            <a:off x="3779912" y="3005336"/>
            <a:ext cx="2664296" cy="23762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6444208" y="286132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LM’</a:t>
            </a:r>
            <a:endParaRPr lang="en-US" dirty="0"/>
          </a:p>
        </p:txBody>
      </p:sp>
      <p:sp>
        <p:nvSpPr>
          <p:cNvPr id="19" name="18 Rectángulo"/>
          <p:cNvSpPr/>
          <p:nvPr/>
        </p:nvSpPr>
        <p:spPr>
          <a:xfrm>
            <a:off x="4586516" y="3140968"/>
            <a:ext cx="1931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</a:t>
            </a:r>
            <a:r>
              <a:rPr lang="en-US" dirty="0">
                <a:latin typeface="Calibri"/>
              </a:rPr>
              <a:t>↓, </a:t>
            </a:r>
            <a:r>
              <a:rPr lang="en-US" dirty="0" err="1" smtClean="0">
                <a:latin typeface="Calibri"/>
              </a:rPr>
              <a:t>compra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bonos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597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err="1" smtClean="0"/>
              <a:t>Política</a:t>
            </a:r>
            <a:r>
              <a:rPr lang="en-US" sz="3600" dirty="0" smtClean="0"/>
              <a:t> fiscal </a:t>
            </a:r>
            <a:r>
              <a:rPr lang="en-US" sz="3600" dirty="0" err="1" smtClean="0"/>
              <a:t>expansiva</a:t>
            </a:r>
            <a:r>
              <a:rPr lang="en-US" sz="3600" dirty="0" smtClean="0"/>
              <a:t> y </a:t>
            </a:r>
            <a:r>
              <a:rPr lang="en-US" sz="3600" dirty="0" err="1" smtClean="0"/>
              <a:t>monetaria</a:t>
            </a:r>
            <a:r>
              <a:rPr lang="en-US" sz="3600" dirty="0" smtClean="0"/>
              <a:t> </a:t>
            </a:r>
            <a:r>
              <a:rPr lang="en-US" sz="3600" dirty="0" err="1" smtClean="0"/>
              <a:t>expansiva</a:t>
            </a:r>
            <a:endParaRPr lang="en-US" sz="36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123728" y="2780928"/>
            <a:ext cx="36004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2159732" y="5517232"/>
            <a:ext cx="42124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2771800" y="2564904"/>
            <a:ext cx="2664296" cy="23762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5364088" y="226758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LM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228184" y="544522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763688" y="24208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835696" y="5949280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</a:rPr>
              <a:t>Aumenta</a:t>
            </a:r>
            <a:r>
              <a:rPr lang="en-US" b="1" dirty="0" smtClean="0">
                <a:solidFill>
                  <a:srgbClr val="0070C0"/>
                </a:solidFill>
              </a:rPr>
              <a:t> la </a:t>
            </a:r>
            <a:r>
              <a:rPr lang="en-US" b="1" dirty="0" err="1" smtClean="0">
                <a:solidFill>
                  <a:srgbClr val="0070C0"/>
                </a:solidFill>
              </a:rPr>
              <a:t>renta</a:t>
            </a:r>
            <a:r>
              <a:rPr lang="en-US" b="1" dirty="0" smtClean="0">
                <a:solidFill>
                  <a:srgbClr val="0070C0"/>
                </a:solidFill>
              </a:rPr>
              <a:t>. El </a:t>
            </a:r>
            <a:r>
              <a:rPr lang="en-US" b="1" dirty="0" err="1" smtClean="0">
                <a:solidFill>
                  <a:srgbClr val="0070C0"/>
                </a:solidFill>
              </a:rPr>
              <a:t>efecto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tipos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interés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indeterminado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2555776" y="2852936"/>
            <a:ext cx="3024336" cy="23762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Marcador de contenido"/>
          <p:cNvSpPr txBox="1">
            <a:spLocks noGrp="1"/>
          </p:cNvSpPr>
          <p:nvPr>
            <p:ph sz="quarter" idx="1"/>
          </p:nvPr>
        </p:nvSpPr>
        <p:spPr>
          <a:xfrm>
            <a:off x="612648" y="1600200"/>
            <a:ext cx="81534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5436096" y="48598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</a:t>
            </a:r>
            <a:endParaRPr lang="en-US" dirty="0"/>
          </a:p>
        </p:txBody>
      </p:sp>
      <p:cxnSp>
        <p:nvCxnSpPr>
          <p:cNvPr id="12" name="11 Conector recto"/>
          <p:cNvCxnSpPr/>
          <p:nvPr/>
        </p:nvCxnSpPr>
        <p:spPr>
          <a:xfrm>
            <a:off x="3923928" y="3933056"/>
            <a:ext cx="0" cy="15841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2141730" y="3933056"/>
            <a:ext cx="336637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3707904" y="5517232"/>
            <a:ext cx="558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r>
              <a:rPr lang="en-US" sz="1200" dirty="0" smtClean="0"/>
              <a:t>0</a:t>
            </a: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3" name="22 CuadroTexto"/>
          <p:cNvSpPr txBox="1"/>
          <p:nvPr/>
        </p:nvSpPr>
        <p:spPr>
          <a:xfrm>
            <a:off x="899592" y="3645024"/>
            <a:ext cx="136815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r*</a:t>
            </a:r>
            <a:r>
              <a:rPr lang="en-US" sz="1100" dirty="0" smtClean="0"/>
              <a:t>0</a:t>
            </a:r>
            <a:r>
              <a:rPr lang="en-US" sz="2800" dirty="0" smtClean="0"/>
              <a:t>~</a:t>
            </a:r>
            <a:r>
              <a:rPr lang="en-US" sz="2400" dirty="0" smtClean="0"/>
              <a:t>r*</a:t>
            </a:r>
            <a:r>
              <a:rPr lang="en-US" sz="1000" dirty="0" smtClean="0"/>
              <a:t>1</a:t>
            </a:r>
            <a:endParaRPr lang="en-US" dirty="0"/>
          </a:p>
          <a:p>
            <a:endParaRPr lang="en-US" dirty="0"/>
          </a:p>
        </p:txBody>
      </p:sp>
      <p:cxnSp>
        <p:nvCxnSpPr>
          <p:cNvPr id="20" name="19 Conector recto de flecha"/>
          <p:cNvCxnSpPr/>
          <p:nvPr/>
        </p:nvCxnSpPr>
        <p:spPr>
          <a:xfrm>
            <a:off x="4932040" y="3131676"/>
            <a:ext cx="1296144" cy="92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CuadroTexto"/>
          <p:cNvSpPr txBox="1"/>
          <p:nvPr/>
        </p:nvSpPr>
        <p:spPr>
          <a:xfrm>
            <a:off x="1691680" y="4335487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r*</a:t>
            </a:r>
            <a:r>
              <a:rPr lang="en-US" sz="1100" dirty="0"/>
              <a:t>1</a:t>
            </a:r>
            <a:endParaRPr lang="en-US" dirty="0"/>
          </a:p>
        </p:txBody>
      </p:sp>
      <p:sp>
        <p:nvSpPr>
          <p:cNvPr id="33" name="32 CuadroTexto"/>
          <p:cNvSpPr txBox="1"/>
          <p:nvPr/>
        </p:nvSpPr>
        <p:spPr>
          <a:xfrm>
            <a:off x="5382090" y="5517232"/>
            <a:ext cx="558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r>
              <a:rPr lang="en-US" sz="1200" dirty="0"/>
              <a:t>1</a:t>
            </a:r>
            <a:r>
              <a:rPr lang="en-US" dirty="0" smtClean="0"/>
              <a:t>*</a:t>
            </a:r>
            <a:endParaRPr lang="en-US" dirty="0"/>
          </a:p>
        </p:txBody>
      </p:sp>
      <p:cxnSp>
        <p:nvCxnSpPr>
          <p:cNvPr id="35" name="34 Conector recto de flecha"/>
          <p:cNvCxnSpPr>
            <a:stCxn id="22" idx="2"/>
            <a:endCxn id="33" idx="2"/>
          </p:cNvCxnSpPr>
          <p:nvPr/>
        </p:nvCxnSpPr>
        <p:spPr>
          <a:xfrm>
            <a:off x="3986935" y="5886564"/>
            <a:ext cx="1674186" cy="0"/>
          </a:xfrm>
          <a:prstGeom prst="straightConnector1">
            <a:avLst/>
          </a:prstGeom>
          <a:ln w="158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 flipV="1">
            <a:off x="3851920" y="3005336"/>
            <a:ext cx="2664296" cy="237626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6444208" y="286132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LM’</a:t>
            </a:r>
            <a:endParaRPr lang="en-US" dirty="0"/>
          </a:p>
        </p:txBody>
      </p:sp>
      <p:cxnSp>
        <p:nvCxnSpPr>
          <p:cNvPr id="29" name="28 Conector recto"/>
          <p:cNvCxnSpPr/>
          <p:nvPr/>
        </p:nvCxnSpPr>
        <p:spPr>
          <a:xfrm>
            <a:off x="3851920" y="2636912"/>
            <a:ext cx="3024336" cy="237626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6876256" y="4797152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IS’</a:t>
            </a:r>
            <a:endParaRPr lang="en-US" dirty="0"/>
          </a:p>
        </p:txBody>
      </p:sp>
      <p:cxnSp>
        <p:nvCxnSpPr>
          <p:cNvPr id="34" name="33 Conector recto de flecha"/>
          <p:cNvCxnSpPr/>
          <p:nvPr/>
        </p:nvCxnSpPr>
        <p:spPr>
          <a:xfrm flipV="1">
            <a:off x="3275856" y="2780928"/>
            <a:ext cx="576064" cy="508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5508104" y="3933056"/>
            <a:ext cx="0" cy="15841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4284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err="1" smtClean="0"/>
              <a:t>Política</a:t>
            </a:r>
            <a:r>
              <a:rPr lang="en-US" sz="3600" dirty="0" smtClean="0"/>
              <a:t> fiscal </a:t>
            </a:r>
            <a:r>
              <a:rPr lang="en-US" sz="3600" dirty="0" err="1" smtClean="0"/>
              <a:t>contractiva</a:t>
            </a:r>
            <a:r>
              <a:rPr lang="en-US" sz="3600" dirty="0" smtClean="0"/>
              <a:t> y </a:t>
            </a:r>
            <a:r>
              <a:rPr lang="en-US" sz="3600" dirty="0" err="1" smtClean="0"/>
              <a:t>política</a:t>
            </a:r>
            <a:r>
              <a:rPr lang="en-US" sz="3600" dirty="0" smtClean="0"/>
              <a:t> </a:t>
            </a:r>
            <a:r>
              <a:rPr lang="en-US" sz="3600" dirty="0" err="1" smtClean="0"/>
              <a:t>monetaria</a:t>
            </a:r>
            <a:r>
              <a:rPr lang="en-US" sz="3600" dirty="0" smtClean="0"/>
              <a:t> </a:t>
            </a:r>
            <a:r>
              <a:rPr lang="en-US" sz="3600" dirty="0" err="1" smtClean="0"/>
              <a:t>contractiva</a:t>
            </a:r>
            <a:endParaRPr lang="en-US" sz="36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123728" y="2780928"/>
            <a:ext cx="36004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2159732" y="5517232"/>
            <a:ext cx="42124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2771800" y="2564904"/>
            <a:ext cx="2664296" cy="237626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5364088" y="226758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LM’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228184" y="544522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763688" y="24208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835696" y="5949280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</a:rPr>
              <a:t>Disminuye</a:t>
            </a:r>
            <a:r>
              <a:rPr lang="en-US" b="1" dirty="0" smtClean="0">
                <a:solidFill>
                  <a:srgbClr val="0070C0"/>
                </a:solidFill>
              </a:rPr>
              <a:t> la </a:t>
            </a:r>
            <a:r>
              <a:rPr lang="en-US" b="1" dirty="0" err="1" smtClean="0">
                <a:solidFill>
                  <a:srgbClr val="0070C0"/>
                </a:solidFill>
              </a:rPr>
              <a:t>renta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equilibrio</a:t>
            </a:r>
            <a:r>
              <a:rPr lang="en-US" b="1" dirty="0" smtClean="0">
                <a:solidFill>
                  <a:srgbClr val="0070C0"/>
                </a:solidFill>
              </a:rPr>
              <a:t>. El </a:t>
            </a:r>
            <a:r>
              <a:rPr lang="en-US" b="1" dirty="0" err="1" smtClean="0">
                <a:solidFill>
                  <a:srgbClr val="0070C0"/>
                </a:solidFill>
              </a:rPr>
              <a:t>efecto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los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tipos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interés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indeterminado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2555776" y="2852936"/>
            <a:ext cx="3024336" cy="237626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Marcador de contenido"/>
          <p:cNvSpPr txBox="1">
            <a:spLocks noGrp="1"/>
          </p:cNvSpPr>
          <p:nvPr>
            <p:ph sz="quarter" idx="1"/>
          </p:nvPr>
        </p:nvSpPr>
        <p:spPr>
          <a:xfrm>
            <a:off x="612648" y="1600200"/>
            <a:ext cx="81534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5436096" y="48598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IS’</a:t>
            </a:r>
            <a:endParaRPr lang="en-US" dirty="0"/>
          </a:p>
        </p:txBody>
      </p:sp>
      <p:cxnSp>
        <p:nvCxnSpPr>
          <p:cNvPr id="12" name="11 Conector recto"/>
          <p:cNvCxnSpPr/>
          <p:nvPr/>
        </p:nvCxnSpPr>
        <p:spPr>
          <a:xfrm>
            <a:off x="3923928" y="3933056"/>
            <a:ext cx="0" cy="15841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2141730" y="3933056"/>
            <a:ext cx="336637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3707904" y="5517232"/>
            <a:ext cx="558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r>
              <a:rPr lang="en-US" sz="1200" dirty="0"/>
              <a:t>1</a:t>
            </a: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3" name="22 CuadroTexto"/>
          <p:cNvSpPr txBox="1"/>
          <p:nvPr/>
        </p:nvSpPr>
        <p:spPr>
          <a:xfrm>
            <a:off x="899592" y="3645024"/>
            <a:ext cx="136815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r*</a:t>
            </a:r>
            <a:r>
              <a:rPr lang="en-US" sz="1100" dirty="0" smtClean="0"/>
              <a:t>0</a:t>
            </a:r>
            <a:r>
              <a:rPr lang="en-US" sz="2800" dirty="0" smtClean="0"/>
              <a:t>~</a:t>
            </a:r>
            <a:r>
              <a:rPr lang="en-US" sz="2400" dirty="0" smtClean="0"/>
              <a:t>r*</a:t>
            </a:r>
            <a:r>
              <a:rPr lang="en-US" sz="1000" dirty="0" smtClean="0"/>
              <a:t>1</a:t>
            </a:r>
            <a:endParaRPr lang="en-US" dirty="0"/>
          </a:p>
          <a:p>
            <a:endParaRPr lang="en-US" dirty="0"/>
          </a:p>
        </p:txBody>
      </p:sp>
      <p:cxnSp>
        <p:nvCxnSpPr>
          <p:cNvPr id="20" name="19 Conector recto de flecha"/>
          <p:cNvCxnSpPr/>
          <p:nvPr/>
        </p:nvCxnSpPr>
        <p:spPr>
          <a:xfrm flipH="1">
            <a:off x="5004048" y="2996952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5382090" y="5517232"/>
            <a:ext cx="558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r>
              <a:rPr lang="en-US" sz="1200" dirty="0" smtClean="0"/>
              <a:t>0</a:t>
            </a:r>
            <a:r>
              <a:rPr lang="en-US" dirty="0" smtClean="0"/>
              <a:t>*</a:t>
            </a:r>
            <a:endParaRPr lang="en-US" dirty="0"/>
          </a:p>
        </p:txBody>
      </p:sp>
      <p:cxnSp>
        <p:nvCxnSpPr>
          <p:cNvPr id="35" name="34 Conector recto de flecha"/>
          <p:cNvCxnSpPr/>
          <p:nvPr/>
        </p:nvCxnSpPr>
        <p:spPr>
          <a:xfrm flipH="1">
            <a:off x="4220961" y="5886564"/>
            <a:ext cx="1215135" cy="0"/>
          </a:xfrm>
          <a:prstGeom prst="straightConnector1">
            <a:avLst/>
          </a:prstGeom>
          <a:ln w="158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 flipV="1">
            <a:off x="3851920" y="3005336"/>
            <a:ext cx="2664296" cy="23762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6444208" y="286132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LM</a:t>
            </a:r>
            <a:endParaRPr lang="en-US" dirty="0"/>
          </a:p>
        </p:txBody>
      </p:sp>
      <p:cxnSp>
        <p:nvCxnSpPr>
          <p:cNvPr id="29" name="28 Conector recto"/>
          <p:cNvCxnSpPr/>
          <p:nvPr/>
        </p:nvCxnSpPr>
        <p:spPr>
          <a:xfrm>
            <a:off x="3851920" y="2636912"/>
            <a:ext cx="3024336" cy="23762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6876256" y="4797152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</a:t>
            </a:r>
            <a:endParaRPr lang="en-US" dirty="0"/>
          </a:p>
        </p:txBody>
      </p:sp>
      <p:cxnSp>
        <p:nvCxnSpPr>
          <p:cNvPr id="34" name="33 Conector recto de flecha"/>
          <p:cNvCxnSpPr/>
          <p:nvPr/>
        </p:nvCxnSpPr>
        <p:spPr>
          <a:xfrm flipH="1">
            <a:off x="3347864" y="2780928"/>
            <a:ext cx="576064" cy="5133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>
            <a:off x="5508104" y="3933056"/>
            <a:ext cx="0" cy="158417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388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Ejemplo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Supongamos</a:t>
            </a:r>
            <a:r>
              <a:rPr lang="en-US" dirty="0" smtClean="0"/>
              <a:t> que la </a:t>
            </a:r>
            <a:r>
              <a:rPr lang="en-US" dirty="0" err="1" smtClean="0"/>
              <a:t>situación</a:t>
            </a:r>
            <a:r>
              <a:rPr lang="en-US" dirty="0" smtClean="0"/>
              <a:t> de un </a:t>
            </a:r>
            <a:r>
              <a:rPr lang="en-US" dirty="0" err="1" smtClean="0"/>
              <a:t>país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Fuerte</a:t>
            </a:r>
            <a:r>
              <a:rPr lang="en-US" dirty="0" smtClean="0"/>
              <a:t> </a:t>
            </a:r>
            <a:r>
              <a:rPr lang="en-US" dirty="0" err="1" smtClean="0"/>
              <a:t>crecimiento</a:t>
            </a:r>
            <a:r>
              <a:rPr lang="en-US" dirty="0" smtClean="0"/>
              <a:t> </a:t>
            </a:r>
            <a:r>
              <a:rPr lang="en-US" dirty="0" err="1" smtClean="0"/>
              <a:t>econónomico</a:t>
            </a:r>
            <a:r>
              <a:rPr lang="en-US" dirty="0" smtClean="0"/>
              <a:t>, del 4%</a:t>
            </a:r>
          </a:p>
          <a:p>
            <a:pPr lvl="1"/>
            <a:r>
              <a:rPr lang="en-US" dirty="0" err="1" smtClean="0"/>
              <a:t>Desempleo</a:t>
            </a:r>
            <a:r>
              <a:rPr lang="en-US" dirty="0" smtClean="0"/>
              <a:t> </a:t>
            </a:r>
            <a:r>
              <a:rPr lang="en-US" dirty="0" err="1" smtClean="0"/>
              <a:t>moderado</a:t>
            </a:r>
            <a:r>
              <a:rPr lang="en-US" dirty="0" smtClean="0"/>
              <a:t>, del 8%</a:t>
            </a:r>
          </a:p>
          <a:p>
            <a:pPr lvl="1"/>
            <a:r>
              <a:rPr lang="en-US" dirty="0" err="1" smtClean="0"/>
              <a:t>Inflación</a:t>
            </a:r>
            <a:r>
              <a:rPr lang="en-US" dirty="0" smtClean="0"/>
              <a:t> </a:t>
            </a:r>
            <a:r>
              <a:rPr lang="en-US" dirty="0" err="1" smtClean="0"/>
              <a:t>alta</a:t>
            </a:r>
            <a:r>
              <a:rPr lang="en-US" dirty="0" smtClean="0"/>
              <a:t>, del 10%</a:t>
            </a:r>
          </a:p>
          <a:p>
            <a:pPr lvl="1"/>
            <a:r>
              <a:rPr lang="en-US" dirty="0" smtClean="0"/>
              <a:t>Alto </a:t>
            </a:r>
            <a:r>
              <a:rPr lang="en-US" dirty="0" err="1" smtClean="0"/>
              <a:t>déficit</a:t>
            </a:r>
            <a:r>
              <a:rPr lang="en-US" dirty="0" smtClean="0"/>
              <a:t> </a:t>
            </a:r>
            <a:r>
              <a:rPr lang="en-US" dirty="0" err="1" smtClean="0"/>
              <a:t>público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73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política</a:t>
            </a:r>
            <a:r>
              <a:rPr lang="en-US" dirty="0" smtClean="0"/>
              <a:t> </a:t>
            </a:r>
            <a:r>
              <a:rPr lang="en-US" dirty="0" err="1" smtClean="0"/>
              <a:t>económica</a:t>
            </a:r>
            <a:r>
              <a:rPr lang="en-US" dirty="0" smtClean="0"/>
              <a:t> </a:t>
            </a:r>
            <a:r>
              <a:rPr lang="en-US" dirty="0" err="1" smtClean="0"/>
              <a:t>sería</a:t>
            </a:r>
            <a:r>
              <a:rPr lang="en-US" dirty="0" smtClean="0"/>
              <a:t> </a:t>
            </a:r>
            <a:r>
              <a:rPr lang="en-US" dirty="0" err="1" smtClean="0"/>
              <a:t>recomendable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Efectos</a:t>
            </a:r>
            <a:r>
              <a:rPr lang="en-US" dirty="0" smtClean="0"/>
              <a:t> de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política</a:t>
            </a:r>
            <a:r>
              <a:rPr lang="en-US" dirty="0" smtClean="0"/>
              <a:t> fiscal </a:t>
            </a:r>
            <a:r>
              <a:rPr lang="en-US" dirty="0" err="1" smtClean="0"/>
              <a:t>expansiva</a:t>
            </a:r>
            <a:r>
              <a:rPr lang="en-US" dirty="0" smtClean="0"/>
              <a:t> y </a:t>
            </a:r>
            <a:r>
              <a:rPr lang="en-US" dirty="0" err="1" smtClean="0"/>
              <a:t>monetaria</a:t>
            </a:r>
            <a:r>
              <a:rPr lang="en-US" dirty="0" smtClean="0"/>
              <a:t> </a:t>
            </a:r>
            <a:r>
              <a:rPr lang="en-US" dirty="0" err="1" smtClean="0"/>
              <a:t>expansiva</a:t>
            </a:r>
            <a:endParaRPr lang="en-US" dirty="0" smtClean="0"/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producción</a:t>
            </a:r>
            <a:r>
              <a:rPr lang="en-US" dirty="0" smtClean="0"/>
              <a:t> </a:t>
            </a:r>
            <a:r>
              <a:rPr lang="en-US" dirty="0" err="1" smtClean="0"/>
              <a:t>aumentaría</a:t>
            </a:r>
            <a:r>
              <a:rPr lang="en-US" dirty="0" smtClean="0"/>
              <a:t> </a:t>
            </a:r>
            <a:r>
              <a:rPr lang="en-US" dirty="0" err="1" smtClean="0"/>
              <a:t>todavía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endParaRPr lang="en-US" dirty="0" smtClean="0"/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desepleo</a:t>
            </a:r>
            <a:r>
              <a:rPr lang="en-US" dirty="0" smtClean="0"/>
              <a:t> se </a:t>
            </a:r>
            <a:r>
              <a:rPr lang="en-US" dirty="0" err="1" smtClean="0"/>
              <a:t>reduciría</a:t>
            </a:r>
            <a:endParaRPr lang="en-US" dirty="0" smtClean="0"/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inflación</a:t>
            </a:r>
            <a:r>
              <a:rPr lang="en-US" dirty="0" smtClean="0"/>
              <a:t>…</a:t>
            </a:r>
            <a:r>
              <a:rPr lang="en-US" dirty="0" err="1" smtClean="0"/>
              <a:t>todavía</a:t>
            </a:r>
            <a:r>
              <a:rPr lang="en-US" dirty="0" smtClean="0"/>
              <a:t> no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sabemos</a:t>
            </a:r>
            <a:r>
              <a:rPr lang="en-US" dirty="0" smtClean="0"/>
              <a:t> (lo </a:t>
            </a:r>
            <a:r>
              <a:rPr lang="en-US" dirty="0" err="1" smtClean="0"/>
              <a:t>veremos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siguiente</a:t>
            </a:r>
            <a:r>
              <a:rPr lang="en-US" dirty="0" smtClean="0"/>
              <a:t> </a:t>
            </a:r>
            <a:r>
              <a:rPr lang="en-US" dirty="0" err="1" smtClean="0"/>
              <a:t>clase</a:t>
            </a:r>
            <a:r>
              <a:rPr lang="en-US" dirty="0" smtClean="0"/>
              <a:t>!)</a:t>
            </a:r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déficit</a:t>
            </a:r>
            <a:r>
              <a:rPr lang="en-US" dirty="0" smtClean="0"/>
              <a:t> </a:t>
            </a:r>
            <a:r>
              <a:rPr lang="en-US" dirty="0" err="1" smtClean="0"/>
              <a:t>aumentaría</a:t>
            </a:r>
            <a:r>
              <a:rPr lang="en-US" dirty="0" smtClean="0"/>
              <a:t> (</a:t>
            </a:r>
            <a:r>
              <a:rPr lang="en-US" dirty="0" err="1" smtClean="0"/>
              <a:t>más</a:t>
            </a:r>
            <a:r>
              <a:rPr lang="en-US" dirty="0" smtClean="0"/>
              <a:t> G o </a:t>
            </a:r>
            <a:r>
              <a:rPr lang="en-US" dirty="0" err="1" smtClean="0"/>
              <a:t>Tr</a:t>
            </a:r>
            <a:r>
              <a:rPr lang="en-US" dirty="0" smtClean="0"/>
              <a:t> or </a:t>
            </a:r>
            <a:r>
              <a:rPr lang="en-US" dirty="0" err="1" smtClean="0"/>
              <a:t>menos</a:t>
            </a:r>
            <a:r>
              <a:rPr lang="en-US" dirty="0" smtClean="0"/>
              <a:t> T)</a:t>
            </a:r>
          </a:p>
          <a:p>
            <a:pPr lvl="1"/>
            <a:endParaRPr lang="en-US" dirty="0"/>
          </a:p>
          <a:p>
            <a:r>
              <a:rPr lang="en-US" dirty="0" err="1" smtClean="0"/>
              <a:t>Mejoraríamos</a:t>
            </a:r>
            <a:r>
              <a:rPr lang="en-US" dirty="0" smtClean="0"/>
              <a:t> las </a:t>
            </a:r>
            <a:r>
              <a:rPr lang="en-US" dirty="0" err="1" smtClean="0"/>
              <a:t>cosas</a:t>
            </a:r>
            <a:r>
              <a:rPr lang="en-US" dirty="0" smtClean="0"/>
              <a:t> que </a:t>
            </a:r>
            <a:r>
              <a:rPr lang="en-US" dirty="0" err="1" smtClean="0"/>
              <a:t>ya</a:t>
            </a:r>
            <a:r>
              <a:rPr lang="en-US" dirty="0" smtClean="0"/>
              <a:t> van </a:t>
            </a:r>
            <a:r>
              <a:rPr lang="en-US" dirty="0" err="1" smtClean="0"/>
              <a:t>bien</a:t>
            </a:r>
            <a:r>
              <a:rPr lang="en-US" dirty="0" smtClean="0"/>
              <a:t> (</a:t>
            </a:r>
            <a:r>
              <a:rPr lang="en-US" dirty="0" err="1" smtClean="0"/>
              <a:t>producción</a:t>
            </a:r>
            <a:r>
              <a:rPr lang="en-US" dirty="0" smtClean="0"/>
              <a:t>, </a:t>
            </a:r>
            <a:r>
              <a:rPr lang="en-US" dirty="0" err="1" smtClean="0"/>
              <a:t>desempleo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Empeoraríamos</a:t>
            </a:r>
            <a:r>
              <a:rPr lang="en-US" dirty="0" smtClean="0"/>
              <a:t> las </a:t>
            </a:r>
            <a:r>
              <a:rPr lang="en-US" dirty="0" err="1" smtClean="0"/>
              <a:t>cosas</a:t>
            </a:r>
            <a:r>
              <a:rPr lang="en-US" dirty="0" smtClean="0"/>
              <a:t> que van mal (deficit, inflation)</a:t>
            </a:r>
          </a:p>
          <a:p>
            <a:r>
              <a:rPr lang="en-US" dirty="0" err="1" smtClean="0"/>
              <a:t>En</a:t>
            </a:r>
            <a:r>
              <a:rPr lang="en-US" dirty="0" smtClean="0"/>
              <a:t> general no </a:t>
            </a:r>
            <a:r>
              <a:rPr lang="en-US" dirty="0" err="1" smtClean="0"/>
              <a:t>sería</a:t>
            </a:r>
            <a:r>
              <a:rPr lang="en-US" dirty="0" smtClean="0"/>
              <a:t> </a:t>
            </a:r>
            <a:r>
              <a:rPr lang="en-US" dirty="0" err="1" smtClean="0"/>
              <a:t>recomendable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630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política</a:t>
            </a:r>
            <a:r>
              <a:rPr lang="en-US" dirty="0" smtClean="0"/>
              <a:t> </a:t>
            </a:r>
            <a:r>
              <a:rPr lang="en-US" dirty="0" err="1" smtClean="0"/>
              <a:t>sería</a:t>
            </a:r>
            <a:r>
              <a:rPr lang="en-US" dirty="0" smtClean="0"/>
              <a:t> </a:t>
            </a:r>
            <a:r>
              <a:rPr lang="en-US" dirty="0" err="1" smtClean="0"/>
              <a:t>mejor</a:t>
            </a:r>
            <a:r>
              <a:rPr lang="en-US" dirty="0"/>
              <a:t>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Fiscal </a:t>
            </a:r>
            <a:r>
              <a:rPr lang="en-US" dirty="0" err="1" smtClean="0"/>
              <a:t>contraciva+Monetaria</a:t>
            </a:r>
            <a:r>
              <a:rPr lang="en-US" dirty="0" smtClean="0"/>
              <a:t> </a:t>
            </a:r>
            <a:r>
              <a:rPr lang="en-US" dirty="0" err="1" smtClean="0"/>
              <a:t>contractiva</a:t>
            </a:r>
            <a:endParaRPr lang="en-US" dirty="0" smtClean="0"/>
          </a:p>
          <a:p>
            <a:pPr lvl="1"/>
            <a:r>
              <a:rPr lang="en-US" dirty="0" err="1" smtClean="0"/>
              <a:t>Renta</a:t>
            </a:r>
            <a:r>
              <a:rPr lang="en-US" dirty="0" smtClean="0"/>
              <a:t> </a:t>
            </a:r>
            <a:r>
              <a:rPr lang="en-US" dirty="0" err="1" smtClean="0"/>
              <a:t>disminuiría</a:t>
            </a:r>
            <a:endParaRPr lang="en-US" dirty="0" smtClean="0"/>
          </a:p>
          <a:p>
            <a:pPr lvl="1"/>
            <a:r>
              <a:rPr lang="en-US" dirty="0" err="1" smtClean="0"/>
              <a:t>Desempleo</a:t>
            </a:r>
            <a:r>
              <a:rPr lang="en-US" dirty="0" smtClean="0"/>
              <a:t> </a:t>
            </a:r>
            <a:r>
              <a:rPr lang="en-US" dirty="0" err="1" smtClean="0"/>
              <a:t>disminuiría</a:t>
            </a:r>
            <a:endParaRPr lang="en-US" dirty="0" smtClean="0"/>
          </a:p>
          <a:p>
            <a:pPr lvl="1"/>
            <a:r>
              <a:rPr lang="en-US" dirty="0" err="1" smtClean="0"/>
              <a:t>Inflación</a:t>
            </a:r>
            <a:r>
              <a:rPr lang="en-US" dirty="0" smtClean="0"/>
              <a:t>…no lo </a:t>
            </a:r>
            <a:r>
              <a:rPr lang="en-US" dirty="0" err="1" smtClean="0"/>
              <a:t>sabemos</a:t>
            </a:r>
            <a:r>
              <a:rPr lang="en-US" dirty="0" smtClean="0"/>
              <a:t> </a:t>
            </a:r>
            <a:r>
              <a:rPr lang="en-US" dirty="0" err="1" smtClean="0"/>
              <a:t>todavía</a:t>
            </a:r>
            <a:r>
              <a:rPr lang="en-US" dirty="0" smtClean="0"/>
              <a:t> (lo </a:t>
            </a:r>
            <a:r>
              <a:rPr lang="en-US" dirty="0" err="1" smtClean="0"/>
              <a:t>veremos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siguiente</a:t>
            </a:r>
            <a:r>
              <a:rPr lang="en-US" dirty="0" smtClean="0"/>
              <a:t> </a:t>
            </a:r>
            <a:r>
              <a:rPr lang="en-US" dirty="0" err="1" smtClean="0"/>
              <a:t>clase</a:t>
            </a:r>
            <a:r>
              <a:rPr lang="en-US" dirty="0" smtClean="0"/>
              <a:t>!)</a:t>
            </a:r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déficit</a:t>
            </a:r>
            <a:r>
              <a:rPr lang="en-US" dirty="0" smtClean="0"/>
              <a:t> se </a:t>
            </a:r>
            <a:r>
              <a:rPr lang="en-US" dirty="0" err="1" smtClean="0"/>
              <a:t>reduciría</a:t>
            </a:r>
            <a:r>
              <a:rPr lang="en-US" dirty="0" smtClean="0"/>
              <a:t> (more G or </a:t>
            </a:r>
            <a:r>
              <a:rPr lang="en-US" dirty="0" err="1" smtClean="0"/>
              <a:t>Tr</a:t>
            </a:r>
            <a:r>
              <a:rPr lang="en-US" dirty="0" smtClean="0"/>
              <a:t> or less taxes)</a:t>
            </a:r>
          </a:p>
          <a:p>
            <a:pPr lvl="1"/>
            <a:endParaRPr lang="en-US" dirty="0"/>
          </a:p>
          <a:p>
            <a:r>
              <a:rPr lang="en-US" dirty="0" err="1" smtClean="0"/>
              <a:t>Empeoraríamos</a:t>
            </a:r>
            <a:r>
              <a:rPr lang="en-US" dirty="0" smtClean="0"/>
              <a:t> las </a:t>
            </a:r>
            <a:r>
              <a:rPr lang="en-US" dirty="0" err="1" smtClean="0"/>
              <a:t>cosas</a:t>
            </a:r>
            <a:r>
              <a:rPr lang="en-US" dirty="0" smtClean="0"/>
              <a:t> que van </a:t>
            </a:r>
            <a:r>
              <a:rPr lang="en-US" dirty="0" err="1" smtClean="0"/>
              <a:t>bien</a:t>
            </a:r>
            <a:r>
              <a:rPr lang="en-US" dirty="0" smtClean="0"/>
              <a:t> (</a:t>
            </a:r>
            <a:r>
              <a:rPr lang="en-US" dirty="0" err="1" smtClean="0"/>
              <a:t>producción</a:t>
            </a:r>
            <a:r>
              <a:rPr lang="en-US" dirty="0" smtClean="0"/>
              <a:t>, </a:t>
            </a:r>
            <a:r>
              <a:rPr lang="en-US" dirty="0" err="1" smtClean="0"/>
              <a:t>desempleo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Mejoraríamos</a:t>
            </a:r>
            <a:r>
              <a:rPr lang="en-US" dirty="0" smtClean="0"/>
              <a:t> las </a:t>
            </a:r>
            <a:r>
              <a:rPr lang="en-US" dirty="0" err="1" smtClean="0"/>
              <a:t>cosas</a:t>
            </a:r>
            <a:r>
              <a:rPr lang="en-US" dirty="0" smtClean="0"/>
              <a:t> que van mal (</a:t>
            </a:r>
            <a:r>
              <a:rPr lang="en-US" dirty="0" err="1" smtClean="0"/>
              <a:t>inflatción</a:t>
            </a:r>
            <a:r>
              <a:rPr lang="en-US" dirty="0" smtClean="0"/>
              <a:t>, deficit)</a:t>
            </a:r>
          </a:p>
          <a:p>
            <a:r>
              <a:rPr lang="en-US" dirty="0" err="1" smtClean="0"/>
              <a:t>En</a:t>
            </a:r>
            <a:r>
              <a:rPr lang="en-US" dirty="0" smtClean="0"/>
              <a:t> general no </a:t>
            </a:r>
            <a:r>
              <a:rPr lang="en-US" dirty="0" err="1" smtClean="0"/>
              <a:t>es</a:t>
            </a:r>
            <a:r>
              <a:rPr lang="en-US" dirty="0" smtClean="0"/>
              <a:t> perfecta </a:t>
            </a:r>
            <a:r>
              <a:rPr lang="en-US" dirty="0" err="1" smtClean="0"/>
              <a:t>pero</a:t>
            </a:r>
            <a:r>
              <a:rPr lang="en-US" dirty="0" smtClean="0"/>
              <a:t> para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país</a:t>
            </a:r>
            <a:r>
              <a:rPr lang="en-US" dirty="0" smtClean="0"/>
              <a:t> </a:t>
            </a:r>
            <a:r>
              <a:rPr lang="en-US" dirty="0" err="1" smtClean="0"/>
              <a:t>parece</a:t>
            </a:r>
            <a:r>
              <a:rPr lang="en-US" dirty="0" smtClean="0"/>
              <a:t> </a:t>
            </a:r>
            <a:r>
              <a:rPr lang="en-US" dirty="0" err="1" smtClean="0"/>
              <a:t>algo</a:t>
            </a:r>
            <a:r>
              <a:rPr lang="en-US" dirty="0" smtClean="0"/>
              <a:t> </a:t>
            </a:r>
            <a:r>
              <a:rPr lang="en-US" dirty="0" err="1" smtClean="0"/>
              <a:t>mejor</a:t>
            </a:r>
            <a:r>
              <a:rPr lang="en-US" dirty="0" smtClean="0"/>
              <a:t> que las </a:t>
            </a:r>
            <a:r>
              <a:rPr lang="en-US" dirty="0" err="1" smtClean="0"/>
              <a:t>políticas</a:t>
            </a:r>
            <a:r>
              <a:rPr lang="en-US" dirty="0" smtClean="0"/>
              <a:t> </a:t>
            </a:r>
            <a:r>
              <a:rPr lang="en-US" dirty="0" err="1" smtClean="0"/>
              <a:t>fiscales</a:t>
            </a:r>
            <a:r>
              <a:rPr lang="en-US" dirty="0" smtClean="0"/>
              <a:t> y </a:t>
            </a:r>
            <a:r>
              <a:rPr lang="en-US" dirty="0" err="1" smtClean="0"/>
              <a:t>monetarias</a:t>
            </a:r>
            <a:r>
              <a:rPr lang="en-US" dirty="0" smtClean="0"/>
              <a:t> </a:t>
            </a:r>
            <a:r>
              <a:rPr lang="en-US" dirty="0" err="1" smtClean="0"/>
              <a:t>expansivas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6010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Otras</a:t>
            </a:r>
            <a:r>
              <a:rPr lang="en-US" dirty="0" smtClean="0"/>
              <a:t> </a:t>
            </a:r>
            <a:r>
              <a:rPr lang="en-US" dirty="0" err="1" smtClean="0"/>
              <a:t>alternativas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Fiscal </a:t>
            </a:r>
            <a:r>
              <a:rPr lang="en-US" dirty="0" err="1" smtClean="0"/>
              <a:t>contractiva</a:t>
            </a:r>
            <a:r>
              <a:rPr lang="en-US" dirty="0" smtClean="0"/>
              <a:t> y </a:t>
            </a:r>
            <a:r>
              <a:rPr lang="en-US" dirty="0" err="1" smtClean="0"/>
              <a:t>monetaria</a:t>
            </a:r>
            <a:r>
              <a:rPr lang="en-US" dirty="0" smtClean="0"/>
              <a:t> </a:t>
            </a:r>
            <a:r>
              <a:rPr lang="en-US" dirty="0" err="1" smtClean="0"/>
              <a:t>expansiva</a:t>
            </a:r>
            <a:endParaRPr lang="en-US" dirty="0" smtClean="0"/>
          </a:p>
          <a:p>
            <a:r>
              <a:rPr lang="en-US" dirty="0" err="1" smtClean="0"/>
              <a:t>Monetaria</a:t>
            </a:r>
            <a:r>
              <a:rPr lang="en-US" dirty="0" smtClean="0"/>
              <a:t> </a:t>
            </a:r>
            <a:r>
              <a:rPr lang="en-US" dirty="0" err="1" smtClean="0"/>
              <a:t>contrativa</a:t>
            </a:r>
            <a:r>
              <a:rPr lang="en-US" dirty="0" smtClean="0"/>
              <a:t> y fiscal </a:t>
            </a:r>
            <a:r>
              <a:rPr lang="en-US" dirty="0" err="1" smtClean="0"/>
              <a:t>expansiva</a:t>
            </a:r>
            <a:r>
              <a:rPr lang="en-US" dirty="0" smtClean="0"/>
              <a:t> </a:t>
            </a:r>
          </a:p>
          <a:p>
            <a:r>
              <a:rPr lang="en-US" dirty="0" smtClean="0"/>
              <a:t>Fiscal </a:t>
            </a:r>
            <a:r>
              <a:rPr lang="en-US" dirty="0" err="1" smtClean="0"/>
              <a:t>expansiva</a:t>
            </a:r>
            <a:endParaRPr lang="en-US" dirty="0" smtClean="0"/>
          </a:p>
          <a:p>
            <a:r>
              <a:rPr lang="en-US" dirty="0" err="1" smtClean="0"/>
              <a:t>Monetaria</a:t>
            </a:r>
            <a:r>
              <a:rPr lang="en-US" dirty="0" smtClean="0"/>
              <a:t> </a:t>
            </a:r>
            <a:r>
              <a:rPr lang="en-US" dirty="0" err="1" smtClean="0"/>
              <a:t>expansiva</a:t>
            </a:r>
            <a:endParaRPr lang="en-US" dirty="0" smtClean="0"/>
          </a:p>
          <a:p>
            <a:r>
              <a:rPr lang="en-US" dirty="0" smtClean="0"/>
              <a:t>Fiscal </a:t>
            </a:r>
            <a:r>
              <a:rPr lang="en-US" dirty="0" err="1" smtClean="0"/>
              <a:t>contractiva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Monetaria</a:t>
            </a:r>
            <a:r>
              <a:rPr lang="en-US" dirty="0" smtClean="0"/>
              <a:t> </a:t>
            </a:r>
            <a:r>
              <a:rPr lang="en-US" dirty="0" err="1" smtClean="0"/>
              <a:t>contractiva</a:t>
            </a:r>
            <a:endParaRPr lang="en-US" dirty="0" smtClean="0"/>
          </a:p>
          <a:p>
            <a:r>
              <a:rPr lang="en-US" dirty="0" smtClean="0"/>
              <a:t>…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Analiza</a:t>
            </a:r>
            <a:r>
              <a:rPr lang="en-US" dirty="0" smtClean="0"/>
              <a:t> las </a:t>
            </a:r>
            <a:r>
              <a:rPr lang="en-US" dirty="0" err="1" smtClean="0"/>
              <a:t>ventajas</a:t>
            </a:r>
            <a:r>
              <a:rPr lang="en-US" dirty="0" smtClean="0"/>
              <a:t> e </a:t>
            </a:r>
            <a:r>
              <a:rPr lang="en-US" dirty="0" err="1" smtClean="0"/>
              <a:t>inconvenientes</a:t>
            </a:r>
            <a:r>
              <a:rPr lang="en-US" dirty="0" smtClean="0"/>
              <a:t> de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política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38162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Ejemplo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Supongamos</a:t>
            </a:r>
            <a:r>
              <a:rPr lang="en-US" dirty="0" smtClean="0"/>
              <a:t> que la </a:t>
            </a:r>
            <a:r>
              <a:rPr lang="en-US" dirty="0" err="1" smtClean="0"/>
              <a:t>situación</a:t>
            </a:r>
            <a:r>
              <a:rPr lang="en-US" dirty="0" smtClean="0"/>
              <a:t> de un </a:t>
            </a:r>
            <a:r>
              <a:rPr lang="en-US" dirty="0" err="1" smtClean="0"/>
              <a:t>país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siguiente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Bajo</a:t>
            </a:r>
            <a:r>
              <a:rPr lang="en-US" dirty="0" smtClean="0"/>
              <a:t> </a:t>
            </a:r>
            <a:r>
              <a:rPr lang="en-US" dirty="0" err="1" smtClean="0"/>
              <a:t>crecimiento</a:t>
            </a:r>
            <a:r>
              <a:rPr lang="en-US" dirty="0" smtClean="0"/>
              <a:t> </a:t>
            </a:r>
            <a:r>
              <a:rPr lang="en-US" dirty="0" err="1" smtClean="0"/>
              <a:t>económico</a:t>
            </a:r>
            <a:r>
              <a:rPr lang="en-US" dirty="0" smtClean="0"/>
              <a:t>, around 0%</a:t>
            </a:r>
          </a:p>
          <a:p>
            <a:pPr lvl="1"/>
            <a:r>
              <a:rPr lang="en-US" dirty="0" err="1" smtClean="0"/>
              <a:t>Desempleo</a:t>
            </a:r>
            <a:r>
              <a:rPr lang="en-US" dirty="0" smtClean="0"/>
              <a:t> alto, around 20%</a:t>
            </a:r>
          </a:p>
          <a:p>
            <a:pPr lvl="1"/>
            <a:r>
              <a:rPr lang="en-US" dirty="0" err="1" smtClean="0"/>
              <a:t>Inflación</a:t>
            </a:r>
            <a:r>
              <a:rPr lang="en-US" dirty="0" smtClean="0"/>
              <a:t> </a:t>
            </a:r>
            <a:r>
              <a:rPr lang="en-US" dirty="0" err="1" smtClean="0"/>
              <a:t>moderada</a:t>
            </a:r>
            <a:r>
              <a:rPr lang="en-US" dirty="0" smtClean="0"/>
              <a:t>, around 2%</a:t>
            </a:r>
          </a:p>
          <a:p>
            <a:pPr lvl="1"/>
            <a:r>
              <a:rPr lang="en-US" dirty="0" err="1" smtClean="0"/>
              <a:t>Bajo</a:t>
            </a:r>
            <a:r>
              <a:rPr lang="en-US" dirty="0" smtClean="0"/>
              <a:t> </a:t>
            </a:r>
            <a:r>
              <a:rPr lang="en-US" dirty="0" err="1" smtClean="0"/>
              <a:t>déficit</a:t>
            </a:r>
            <a:r>
              <a:rPr lang="en-US" dirty="0" smtClean="0"/>
              <a:t> </a:t>
            </a:r>
            <a:r>
              <a:rPr lang="en-US" dirty="0" err="1" smtClean="0"/>
              <a:t>público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183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Introducción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err="1" smtClean="0"/>
              <a:t>En</a:t>
            </a:r>
            <a:r>
              <a:rPr lang="en-US" dirty="0" smtClean="0"/>
              <a:t> las </a:t>
            </a:r>
            <a:r>
              <a:rPr lang="en-US" dirty="0" err="1" smtClean="0"/>
              <a:t>clases</a:t>
            </a:r>
            <a:r>
              <a:rPr lang="en-US" dirty="0" smtClean="0"/>
              <a:t> </a:t>
            </a:r>
            <a:r>
              <a:rPr lang="en-US" dirty="0" err="1" smtClean="0"/>
              <a:t>anteriores</a:t>
            </a:r>
            <a:r>
              <a:rPr lang="en-US" dirty="0" smtClean="0"/>
              <a:t> </a:t>
            </a:r>
            <a:r>
              <a:rPr lang="en-US" dirty="0" err="1" smtClean="0"/>
              <a:t>hemos</a:t>
            </a:r>
            <a:r>
              <a:rPr lang="en-US" dirty="0" smtClean="0"/>
              <a:t> </a:t>
            </a:r>
            <a:r>
              <a:rPr lang="en-US" dirty="0" err="1" smtClean="0"/>
              <a:t>aprendido</a:t>
            </a:r>
            <a:r>
              <a:rPr lang="en-US" dirty="0" smtClean="0"/>
              <a:t> 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funcionan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mercados</a:t>
            </a:r>
            <a:r>
              <a:rPr lang="en-US" dirty="0" smtClean="0"/>
              <a:t> de </a:t>
            </a:r>
            <a:r>
              <a:rPr lang="en-US" dirty="0" err="1" smtClean="0"/>
              <a:t>bienes</a:t>
            </a:r>
            <a:r>
              <a:rPr lang="en-US" dirty="0" smtClean="0"/>
              <a:t> y </a:t>
            </a:r>
            <a:r>
              <a:rPr lang="en-US" dirty="0" err="1" smtClean="0"/>
              <a:t>servicios</a:t>
            </a:r>
            <a:r>
              <a:rPr lang="en-US" dirty="0" smtClean="0"/>
              <a:t> </a:t>
            </a:r>
            <a:r>
              <a:rPr lang="en-US" dirty="0" err="1" smtClean="0"/>
              <a:t>desde</a:t>
            </a:r>
            <a:r>
              <a:rPr lang="en-US" dirty="0" smtClean="0"/>
              <a:t> un </a:t>
            </a:r>
            <a:r>
              <a:rPr lang="en-US" dirty="0" err="1" smtClean="0"/>
              <a:t>punto</a:t>
            </a:r>
            <a:r>
              <a:rPr lang="en-US" dirty="0" smtClean="0"/>
              <a:t> de vista </a:t>
            </a:r>
            <a:r>
              <a:rPr lang="en-US" dirty="0" err="1" smtClean="0"/>
              <a:t>macroeconómico</a:t>
            </a:r>
            <a:r>
              <a:rPr lang="en-US" dirty="0" smtClean="0"/>
              <a:t>, y </a:t>
            </a:r>
            <a:r>
              <a:rPr lang="en-US" dirty="0" err="1" smtClean="0"/>
              <a:t>hemos</a:t>
            </a:r>
            <a:r>
              <a:rPr lang="en-US" dirty="0" smtClean="0"/>
              <a:t> </a:t>
            </a:r>
            <a:r>
              <a:rPr lang="en-US" dirty="0" err="1" smtClean="0"/>
              <a:t>aprendido</a:t>
            </a:r>
            <a:r>
              <a:rPr lang="en-US" dirty="0" smtClean="0"/>
              <a:t> a </a:t>
            </a:r>
            <a:r>
              <a:rPr lang="en-US" dirty="0" err="1" smtClean="0"/>
              <a:t>representar</a:t>
            </a:r>
            <a:r>
              <a:rPr lang="en-US" dirty="0" smtClean="0"/>
              <a:t> el </a:t>
            </a:r>
            <a:r>
              <a:rPr lang="en-US" dirty="0" err="1" smtClean="0"/>
              <a:t>equilibrio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mismos</a:t>
            </a:r>
            <a:r>
              <a:rPr lang="en-US" dirty="0" smtClean="0"/>
              <a:t> a </a:t>
            </a:r>
            <a:r>
              <a:rPr lang="en-US" dirty="0" err="1" smtClean="0"/>
              <a:t>través</a:t>
            </a:r>
            <a:r>
              <a:rPr lang="en-US" dirty="0" smtClean="0"/>
              <a:t> de la </a:t>
            </a:r>
            <a:r>
              <a:rPr lang="en-US" dirty="0" err="1" smtClean="0"/>
              <a:t>curva</a:t>
            </a:r>
            <a:r>
              <a:rPr lang="en-US" dirty="0" smtClean="0"/>
              <a:t> IS. </a:t>
            </a:r>
            <a:endParaRPr lang="en-US" dirty="0"/>
          </a:p>
          <a:p>
            <a:r>
              <a:rPr lang="en-US" dirty="0" err="1" smtClean="0"/>
              <a:t>También</a:t>
            </a:r>
            <a:r>
              <a:rPr lang="en-US" dirty="0" smtClean="0"/>
              <a:t> </a:t>
            </a:r>
            <a:r>
              <a:rPr lang="en-US" dirty="0" err="1" smtClean="0"/>
              <a:t>hemos</a:t>
            </a:r>
            <a:r>
              <a:rPr lang="en-US" dirty="0" smtClean="0"/>
              <a:t> </a:t>
            </a:r>
            <a:r>
              <a:rPr lang="en-US" dirty="0" err="1" smtClean="0"/>
              <a:t>aprendido</a:t>
            </a:r>
            <a:r>
              <a:rPr lang="en-US" dirty="0" smtClean="0"/>
              <a:t> 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funciona</a:t>
            </a:r>
            <a:r>
              <a:rPr lang="en-US" dirty="0" smtClean="0"/>
              <a:t> el </a:t>
            </a:r>
            <a:r>
              <a:rPr lang="en-US" dirty="0" err="1" smtClean="0"/>
              <a:t>mercado</a:t>
            </a:r>
            <a:r>
              <a:rPr lang="en-US" dirty="0" smtClean="0"/>
              <a:t> de </a:t>
            </a:r>
            <a:r>
              <a:rPr lang="en-US" dirty="0" err="1" smtClean="0"/>
              <a:t>dinero</a:t>
            </a:r>
            <a:r>
              <a:rPr lang="en-US" dirty="0" smtClean="0"/>
              <a:t> y </a:t>
            </a:r>
            <a:r>
              <a:rPr lang="en-US" dirty="0" err="1" smtClean="0"/>
              <a:t>cómo</a:t>
            </a:r>
            <a:r>
              <a:rPr lang="en-US" dirty="0" smtClean="0"/>
              <a:t> se </a:t>
            </a:r>
            <a:r>
              <a:rPr lang="en-US" dirty="0" err="1" smtClean="0"/>
              <a:t>representa</a:t>
            </a:r>
            <a:r>
              <a:rPr lang="en-US" dirty="0" smtClean="0"/>
              <a:t> el </a:t>
            </a:r>
            <a:r>
              <a:rPr lang="en-US" dirty="0" err="1" smtClean="0"/>
              <a:t>equilibrio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mercado</a:t>
            </a:r>
            <a:r>
              <a:rPr lang="en-US" dirty="0" smtClean="0"/>
              <a:t> de </a:t>
            </a:r>
            <a:r>
              <a:rPr lang="en-US" dirty="0" err="1" smtClean="0"/>
              <a:t>dinero</a:t>
            </a:r>
            <a:r>
              <a:rPr lang="en-US" dirty="0" smtClean="0"/>
              <a:t> a </a:t>
            </a:r>
            <a:r>
              <a:rPr lang="en-US" dirty="0" err="1" smtClean="0"/>
              <a:t>través</a:t>
            </a:r>
            <a:r>
              <a:rPr lang="en-US" dirty="0" smtClean="0"/>
              <a:t> de la </a:t>
            </a:r>
            <a:r>
              <a:rPr lang="en-US" dirty="0" err="1" smtClean="0"/>
              <a:t>curva</a:t>
            </a:r>
            <a:r>
              <a:rPr lang="en-US" dirty="0" smtClean="0"/>
              <a:t> LM.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2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política</a:t>
            </a:r>
            <a:r>
              <a:rPr lang="en-US" dirty="0" smtClean="0"/>
              <a:t> </a:t>
            </a:r>
            <a:r>
              <a:rPr lang="en-US" dirty="0" err="1" smtClean="0"/>
              <a:t>funciona</a:t>
            </a:r>
            <a:r>
              <a:rPr lang="en-US" dirty="0" smtClean="0"/>
              <a:t> </a:t>
            </a:r>
            <a:r>
              <a:rPr lang="en-US" dirty="0" err="1" smtClean="0"/>
              <a:t>mejor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Fiscal </a:t>
            </a:r>
            <a:r>
              <a:rPr lang="en-US" dirty="0" err="1" smtClean="0"/>
              <a:t>expansiva</a:t>
            </a:r>
            <a:r>
              <a:rPr lang="en-US" dirty="0" smtClean="0"/>
              <a:t> y </a:t>
            </a:r>
            <a:r>
              <a:rPr lang="en-US" dirty="0" err="1" smtClean="0"/>
              <a:t>monetaria</a:t>
            </a:r>
            <a:r>
              <a:rPr lang="en-US" dirty="0" smtClean="0"/>
              <a:t> </a:t>
            </a:r>
            <a:r>
              <a:rPr lang="en-US" dirty="0" err="1" smtClean="0"/>
              <a:t>expansiva</a:t>
            </a:r>
            <a:endParaRPr lang="en-US" dirty="0" smtClean="0"/>
          </a:p>
          <a:p>
            <a:pPr lvl="1"/>
            <a:r>
              <a:rPr lang="en-US" dirty="0" err="1" smtClean="0"/>
              <a:t>Renta</a:t>
            </a:r>
            <a:r>
              <a:rPr lang="en-US" dirty="0" smtClean="0"/>
              <a:t> </a:t>
            </a:r>
            <a:r>
              <a:rPr lang="en-US" dirty="0" err="1" smtClean="0"/>
              <a:t>aumenta</a:t>
            </a:r>
            <a:endParaRPr lang="en-US" dirty="0" smtClean="0"/>
          </a:p>
          <a:p>
            <a:pPr lvl="1"/>
            <a:r>
              <a:rPr lang="en-US" dirty="0" err="1" smtClean="0"/>
              <a:t>Desempleo</a:t>
            </a:r>
            <a:r>
              <a:rPr lang="en-US" dirty="0" smtClean="0"/>
              <a:t> </a:t>
            </a:r>
            <a:r>
              <a:rPr lang="en-US" dirty="0" err="1" smtClean="0"/>
              <a:t>disminuye</a:t>
            </a:r>
            <a:endParaRPr lang="en-US" dirty="0" smtClean="0"/>
          </a:p>
          <a:p>
            <a:pPr lvl="1"/>
            <a:r>
              <a:rPr lang="en-US" dirty="0" err="1" smtClean="0"/>
              <a:t>Inflación</a:t>
            </a:r>
            <a:r>
              <a:rPr lang="en-US" dirty="0" smtClean="0"/>
              <a:t>…</a:t>
            </a:r>
            <a:r>
              <a:rPr lang="en-US" dirty="0" err="1" smtClean="0"/>
              <a:t>todavía</a:t>
            </a:r>
            <a:r>
              <a:rPr lang="en-US" dirty="0" smtClean="0"/>
              <a:t> no </a:t>
            </a:r>
            <a:r>
              <a:rPr lang="en-US" dirty="0" err="1" smtClean="0"/>
              <a:t>sabemos</a:t>
            </a:r>
            <a:endParaRPr lang="en-US" dirty="0" smtClean="0"/>
          </a:p>
          <a:p>
            <a:pPr lvl="1"/>
            <a:r>
              <a:rPr lang="en-US" dirty="0" smtClean="0"/>
              <a:t>Deficit </a:t>
            </a:r>
            <a:r>
              <a:rPr lang="en-US" dirty="0" err="1" smtClean="0"/>
              <a:t>aumenta</a:t>
            </a:r>
            <a:r>
              <a:rPr lang="en-US" dirty="0" smtClean="0"/>
              <a:t> (</a:t>
            </a:r>
            <a:r>
              <a:rPr lang="en-US" dirty="0" err="1" smtClean="0"/>
              <a:t>más</a:t>
            </a:r>
            <a:r>
              <a:rPr lang="en-US" dirty="0" smtClean="0"/>
              <a:t> G o </a:t>
            </a:r>
            <a:r>
              <a:rPr lang="en-US" dirty="0" err="1" smtClean="0"/>
              <a:t>Tr</a:t>
            </a:r>
            <a:r>
              <a:rPr lang="en-US" dirty="0" smtClean="0"/>
              <a:t> o </a:t>
            </a:r>
            <a:r>
              <a:rPr lang="en-US" dirty="0" err="1" smtClean="0"/>
              <a:t>meno</a:t>
            </a:r>
            <a:r>
              <a:rPr lang="en-US" dirty="0" smtClean="0"/>
              <a:t> taxes)</a:t>
            </a:r>
          </a:p>
          <a:p>
            <a:pPr lvl="1"/>
            <a:endParaRPr lang="en-US" dirty="0"/>
          </a:p>
          <a:p>
            <a:r>
              <a:rPr lang="en-US" dirty="0" err="1" smtClean="0"/>
              <a:t>Mejoraríamos</a:t>
            </a:r>
            <a:r>
              <a:rPr lang="en-US" dirty="0" smtClean="0"/>
              <a:t> las </a:t>
            </a:r>
            <a:r>
              <a:rPr lang="en-US" dirty="0" err="1" smtClean="0"/>
              <a:t>cosas</a:t>
            </a:r>
            <a:r>
              <a:rPr lang="en-US" dirty="0" smtClean="0"/>
              <a:t> que van mal (</a:t>
            </a:r>
            <a:r>
              <a:rPr lang="en-US" dirty="0" err="1" smtClean="0"/>
              <a:t>renta</a:t>
            </a:r>
            <a:r>
              <a:rPr lang="en-US" dirty="0" smtClean="0"/>
              <a:t> y </a:t>
            </a:r>
            <a:r>
              <a:rPr lang="en-US" dirty="0" err="1" smtClean="0"/>
              <a:t>desempleo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Empeoraríamos</a:t>
            </a:r>
            <a:r>
              <a:rPr lang="en-US" dirty="0" smtClean="0"/>
              <a:t> </a:t>
            </a:r>
            <a:r>
              <a:rPr lang="en-US" dirty="0" err="1" smtClean="0"/>
              <a:t>cosas</a:t>
            </a:r>
            <a:r>
              <a:rPr lang="en-US" dirty="0" smtClean="0"/>
              <a:t> que </a:t>
            </a:r>
            <a:r>
              <a:rPr lang="en-US" dirty="0" err="1" smtClean="0"/>
              <a:t>están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o </a:t>
            </a:r>
            <a:r>
              <a:rPr lang="en-US" dirty="0" err="1" smtClean="0"/>
              <a:t>menos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 (deficit, </a:t>
            </a:r>
            <a:r>
              <a:rPr lang="en-US" dirty="0" err="1" smtClean="0"/>
              <a:t>inflación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En</a:t>
            </a:r>
            <a:r>
              <a:rPr lang="en-US" dirty="0" smtClean="0"/>
              <a:t> general no </a:t>
            </a:r>
            <a:r>
              <a:rPr lang="en-US" dirty="0" err="1" smtClean="0"/>
              <a:t>está</a:t>
            </a:r>
            <a:r>
              <a:rPr lang="en-US" dirty="0" smtClean="0"/>
              <a:t> mal, </a:t>
            </a:r>
            <a:r>
              <a:rPr lang="en-US" dirty="0" err="1" smtClean="0"/>
              <a:t>pero</a:t>
            </a:r>
            <a:r>
              <a:rPr lang="en-US" dirty="0" smtClean="0"/>
              <a:t>… ¿</a:t>
            </a:r>
            <a:r>
              <a:rPr lang="en-US" dirty="0" err="1" smtClean="0"/>
              <a:t>podemos</a:t>
            </a:r>
            <a:r>
              <a:rPr lang="en-US" dirty="0" smtClean="0"/>
              <a:t> </a:t>
            </a:r>
            <a:r>
              <a:rPr lang="en-US" dirty="0" err="1" smtClean="0"/>
              <a:t>hacerlo</a:t>
            </a:r>
            <a:r>
              <a:rPr lang="en-US" dirty="0" smtClean="0"/>
              <a:t> </a:t>
            </a:r>
            <a:r>
              <a:rPr lang="en-US" dirty="0" err="1" smtClean="0"/>
              <a:t>mejor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1533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política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mejor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Fiscal </a:t>
            </a:r>
            <a:r>
              <a:rPr lang="en-US" dirty="0" err="1" smtClean="0"/>
              <a:t>restrictiva</a:t>
            </a:r>
            <a:r>
              <a:rPr lang="en-US" dirty="0" smtClean="0"/>
              <a:t> y </a:t>
            </a:r>
            <a:r>
              <a:rPr lang="en-US" dirty="0" err="1" smtClean="0"/>
              <a:t>monetaria</a:t>
            </a:r>
            <a:r>
              <a:rPr lang="en-US" dirty="0" smtClean="0"/>
              <a:t> </a:t>
            </a:r>
            <a:r>
              <a:rPr lang="en-US" dirty="0" err="1" smtClean="0"/>
              <a:t>restrictiva</a:t>
            </a:r>
            <a:endParaRPr lang="en-US" dirty="0" smtClean="0"/>
          </a:p>
          <a:p>
            <a:pPr lvl="1"/>
            <a:r>
              <a:rPr lang="en-US" dirty="0" err="1" smtClean="0"/>
              <a:t>Renta</a:t>
            </a:r>
            <a:r>
              <a:rPr lang="en-US" dirty="0" smtClean="0"/>
              <a:t> </a:t>
            </a:r>
            <a:r>
              <a:rPr lang="en-US" dirty="0" err="1" smtClean="0"/>
              <a:t>disminuye</a:t>
            </a:r>
            <a:endParaRPr lang="en-US" dirty="0" smtClean="0"/>
          </a:p>
          <a:p>
            <a:pPr lvl="1"/>
            <a:r>
              <a:rPr lang="en-US" dirty="0" err="1" smtClean="0"/>
              <a:t>Desempleo</a:t>
            </a:r>
            <a:r>
              <a:rPr lang="en-US" dirty="0" smtClean="0"/>
              <a:t> </a:t>
            </a:r>
            <a:r>
              <a:rPr lang="en-US" dirty="0" err="1" smtClean="0"/>
              <a:t>disminuye</a:t>
            </a:r>
            <a:endParaRPr lang="en-US" dirty="0" smtClean="0"/>
          </a:p>
          <a:p>
            <a:pPr lvl="1"/>
            <a:r>
              <a:rPr lang="en-US" dirty="0" err="1" smtClean="0"/>
              <a:t>Inflación</a:t>
            </a:r>
            <a:r>
              <a:rPr lang="en-US" dirty="0" smtClean="0"/>
              <a:t>…</a:t>
            </a:r>
            <a:r>
              <a:rPr lang="en-US" dirty="0" err="1" smtClean="0"/>
              <a:t>todavía</a:t>
            </a:r>
            <a:r>
              <a:rPr lang="en-US" dirty="0" smtClean="0"/>
              <a:t> no lo </a:t>
            </a:r>
            <a:r>
              <a:rPr lang="en-US" dirty="0" err="1" smtClean="0"/>
              <a:t>sabemos</a:t>
            </a:r>
            <a:endParaRPr lang="en-US" dirty="0" smtClean="0"/>
          </a:p>
          <a:p>
            <a:pPr lvl="1"/>
            <a:r>
              <a:rPr lang="en-US" dirty="0" smtClean="0"/>
              <a:t>El </a:t>
            </a:r>
            <a:r>
              <a:rPr lang="en-US" dirty="0" err="1" smtClean="0"/>
              <a:t>déficit</a:t>
            </a:r>
            <a:r>
              <a:rPr lang="en-US" dirty="0" smtClean="0"/>
              <a:t> </a:t>
            </a:r>
            <a:r>
              <a:rPr lang="en-US" dirty="0" err="1" smtClean="0"/>
              <a:t>disminuye</a:t>
            </a:r>
            <a:r>
              <a:rPr lang="en-US" dirty="0" smtClean="0"/>
              <a:t> (</a:t>
            </a:r>
            <a:r>
              <a:rPr lang="en-US" dirty="0" err="1" smtClean="0"/>
              <a:t>menos</a:t>
            </a:r>
            <a:r>
              <a:rPr lang="en-US" dirty="0" smtClean="0"/>
              <a:t> G o </a:t>
            </a:r>
            <a:r>
              <a:rPr lang="en-US" dirty="0" err="1" smtClean="0"/>
              <a:t>Tr</a:t>
            </a:r>
            <a:r>
              <a:rPr lang="en-US" dirty="0" smtClean="0"/>
              <a:t> o </a:t>
            </a:r>
            <a:r>
              <a:rPr lang="en-US" dirty="0" err="1" smtClean="0"/>
              <a:t>más</a:t>
            </a:r>
            <a:r>
              <a:rPr lang="en-US" dirty="0" smtClean="0"/>
              <a:t> T)</a:t>
            </a:r>
          </a:p>
          <a:p>
            <a:pPr lvl="1"/>
            <a:endParaRPr lang="en-US" dirty="0"/>
          </a:p>
          <a:p>
            <a:r>
              <a:rPr lang="en-US" dirty="0" err="1" smtClean="0"/>
              <a:t>Empeoraríamos</a:t>
            </a:r>
            <a:r>
              <a:rPr lang="en-US" dirty="0" smtClean="0"/>
              <a:t> </a:t>
            </a:r>
            <a:r>
              <a:rPr lang="en-US" dirty="0" err="1" smtClean="0"/>
              <a:t>cosas</a:t>
            </a:r>
            <a:r>
              <a:rPr lang="en-US" dirty="0" smtClean="0"/>
              <a:t> que van mal (growth, unemployment, deficit)</a:t>
            </a:r>
          </a:p>
          <a:p>
            <a:r>
              <a:rPr lang="en-US" dirty="0" err="1" smtClean="0"/>
              <a:t>Mejoraríamos</a:t>
            </a:r>
            <a:r>
              <a:rPr lang="en-US" dirty="0" smtClean="0"/>
              <a:t> </a:t>
            </a:r>
            <a:r>
              <a:rPr lang="en-US" dirty="0" err="1" smtClean="0"/>
              <a:t>cosas</a:t>
            </a:r>
            <a:r>
              <a:rPr lang="en-US" dirty="0" smtClean="0"/>
              <a:t> que van </a:t>
            </a:r>
            <a:r>
              <a:rPr lang="en-US" dirty="0" err="1" smtClean="0"/>
              <a:t>bien</a:t>
            </a:r>
            <a:r>
              <a:rPr lang="en-US" dirty="0" smtClean="0"/>
              <a:t> (inflation, deficit) </a:t>
            </a:r>
          </a:p>
          <a:p>
            <a:r>
              <a:rPr lang="en-US" dirty="0" err="1" smtClean="0"/>
              <a:t>En</a:t>
            </a:r>
            <a:r>
              <a:rPr lang="en-US" dirty="0" smtClean="0"/>
              <a:t> general no </a:t>
            </a:r>
            <a:r>
              <a:rPr lang="en-US" dirty="0" err="1" smtClean="0"/>
              <a:t>sería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política</a:t>
            </a:r>
            <a:r>
              <a:rPr lang="en-US" dirty="0" smtClean="0"/>
              <a:t> </a:t>
            </a:r>
            <a:r>
              <a:rPr lang="en-US" dirty="0" err="1" smtClean="0"/>
              <a:t>recomendable</a:t>
            </a:r>
            <a:r>
              <a:rPr lang="en-US" dirty="0" smtClean="0"/>
              <a:t> para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país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7527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Otras</a:t>
            </a:r>
            <a:r>
              <a:rPr lang="en-US" dirty="0" smtClean="0"/>
              <a:t> </a:t>
            </a:r>
            <a:r>
              <a:rPr lang="en-US" dirty="0" err="1" smtClean="0"/>
              <a:t>alternativas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Fiscal </a:t>
            </a:r>
            <a:r>
              <a:rPr lang="en-US" dirty="0" err="1" smtClean="0"/>
              <a:t>contractiva</a:t>
            </a:r>
            <a:r>
              <a:rPr lang="en-US" dirty="0" smtClean="0"/>
              <a:t> y </a:t>
            </a:r>
            <a:r>
              <a:rPr lang="en-US" dirty="0" err="1" smtClean="0"/>
              <a:t>monetaria</a:t>
            </a:r>
            <a:r>
              <a:rPr lang="en-US" dirty="0" smtClean="0"/>
              <a:t> </a:t>
            </a:r>
            <a:r>
              <a:rPr lang="en-US" dirty="0" err="1" smtClean="0"/>
              <a:t>expansiva</a:t>
            </a:r>
            <a:endParaRPr lang="en-US" dirty="0" smtClean="0"/>
          </a:p>
          <a:p>
            <a:r>
              <a:rPr lang="en-US" dirty="0" err="1" smtClean="0"/>
              <a:t>Monetaria</a:t>
            </a:r>
            <a:r>
              <a:rPr lang="en-US" dirty="0" smtClean="0"/>
              <a:t> </a:t>
            </a:r>
            <a:r>
              <a:rPr lang="en-US" dirty="0" err="1" smtClean="0"/>
              <a:t>contrativa</a:t>
            </a:r>
            <a:r>
              <a:rPr lang="en-US" dirty="0" smtClean="0"/>
              <a:t> y fiscal </a:t>
            </a:r>
            <a:r>
              <a:rPr lang="en-US" dirty="0" err="1" smtClean="0"/>
              <a:t>expansiva</a:t>
            </a:r>
            <a:r>
              <a:rPr lang="en-US" dirty="0" smtClean="0"/>
              <a:t> </a:t>
            </a:r>
          </a:p>
          <a:p>
            <a:r>
              <a:rPr lang="en-US" dirty="0" smtClean="0"/>
              <a:t>Fiscal </a:t>
            </a:r>
            <a:r>
              <a:rPr lang="en-US" dirty="0" err="1" smtClean="0"/>
              <a:t>expansiva</a:t>
            </a:r>
            <a:endParaRPr lang="en-US" dirty="0" smtClean="0"/>
          </a:p>
          <a:p>
            <a:r>
              <a:rPr lang="en-US" dirty="0" err="1" smtClean="0"/>
              <a:t>Monetaria</a:t>
            </a:r>
            <a:r>
              <a:rPr lang="en-US" dirty="0" smtClean="0"/>
              <a:t> </a:t>
            </a:r>
            <a:r>
              <a:rPr lang="en-US" dirty="0" err="1" smtClean="0"/>
              <a:t>expansiva</a:t>
            </a:r>
            <a:endParaRPr lang="en-US" dirty="0" smtClean="0"/>
          </a:p>
          <a:p>
            <a:r>
              <a:rPr lang="en-US" dirty="0" smtClean="0"/>
              <a:t>Fiscal </a:t>
            </a:r>
            <a:r>
              <a:rPr lang="en-US" dirty="0" err="1" smtClean="0"/>
              <a:t>contractiva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Monetaria</a:t>
            </a:r>
            <a:r>
              <a:rPr lang="en-US" dirty="0" smtClean="0"/>
              <a:t> </a:t>
            </a:r>
            <a:r>
              <a:rPr lang="en-US" dirty="0" err="1" smtClean="0"/>
              <a:t>contractiva</a:t>
            </a:r>
            <a:endParaRPr lang="en-US" dirty="0" smtClean="0"/>
          </a:p>
          <a:p>
            <a:r>
              <a:rPr lang="en-US" dirty="0" smtClean="0"/>
              <a:t>…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Analiza</a:t>
            </a:r>
            <a:r>
              <a:rPr lang="en-US" dirty="0" smtClean="0"/>
              <a:t> las </a:t>
            </a:r>
            <a:r>
              <a:rPr lang="en-US" dirty="0" err="1" smtClean="0"/>
              <a:t>ventajas</a:t>
            </a:r>
            <a:r>
              <a:rPr lang="en-US" dirty="0" smtClean="0"/>
              <a:t> e </a:t>
            </a:r>
            <a:r>
              <a:rPr lang="en-US" dirty="0" err="1" smtClean="0"/>
              <a:t>inconvenientes</a:t>
            </a:r>
            <a:r>
              <a:rPr lang="en-US" dirty="0" smtClean="0"/>
              <a:t> de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política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0548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Hoy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err="1" smtClean="0"/>
              <a:t>Combinaremos</a:t>
            </a:r>
            <a:r>
              <a:rPr lang="en-US" dirty="0" smtClean="0"/>
              <a:t> la </a:t>
            </a:r>
            <a:r>
              <a:rPr lang="en-US" dirty="0" err="1" smtClean="0"/>
              <a:t>curva</a:t>
            </a:r>
            <a:r>
              <a:rPr lang="en-US" dirty="0" smtClean="0"/>
              <a:t> IS y la </a:t>
            </a:r>
            <a:r>
              <a:rPr lang="en-US" dirty="0" err="1" smtClean="0"/>
              <a:t>curva</a:t>
            </a:r>
            <a:r>
              <a:rPr lang="en-US" dirty="0" smtClean="0"/>
              <a:t> LM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mismo</a:t>
            </a:r>
            <a:r>
              <a:rPr lang="en-US" dirty="0" smtClean="0"/>
              <a:t> </a:t>
            </a:r>
            <a:r>
              <a:rPr lang="en-US" dirty="0" err="1" smtClean="0"/>
              <a:t>gráfico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Estudiaremos</a:t>
            </a:r>
            <a:r>
              <a:rPr lang="en-US" dirty="0" smtClean="0"/>
              <a:t> el </a:t>
            </a:r>
            <a:r>
              <a:rPr lang="en-US" dirty="0" err="1" smtClean="0"/>
              <a:t>efecto</a:t>
            </a:r>
            <a:r>
              <a:rPr lang="en-US" dirty="0" smtClean="0"/>
              <a:t> a </a:t>
            </a:r>
            <a:r>
              <a:rPr lang="en-US" dirty="0" err="1" smtClean="0"/>
              <a:t>corto</a:t>
            </a:r>
            <a:r>
              <a:rPr lang="en-US" dirty="0" smtClean="0"/>
              <a:t> </a:t>
            </a:r>
            <a:r>
              <a:rPr lang="en-US" dirty="0" err="1" smtClean="0"/>
              <a:t>plazo</a:t>
            </a:r>
            <a:r>
              <a:rPr lang="en-US" dirty="0" smtClean="0"/>
              <a:t> de las </a:t>
            </a:r>
            <a:r>
              <a:rPr lang="en-US" dirty="0" err="1" smtClean="0"/>
              <a:t>políticas</a:t>
            </a:r>
            <a:r>
              <a:rPr lang="en-US" dirty="0" smtClean="0"/>
              <a:t> </a:t>
            </a:r>
            <a:r>
              <a:rPr lang="en-US" dirty="0" err="1" smtClean="0"/>
              <a:t>fiscales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 smtClean="0"/>
              <a:t>Estudiaremos</a:t>
            </a:r>
            <a:r>
              <a:rPr lang="en-US" dirty="0" smtClean="0"/>
              <a:t> el </a:t>
            </a:r>
            <a:r>
              <a:rPr lang="en-US" dirty="0" err="1" smtClean="0"/>
              <a:t>efecto</a:t>
            </a:r>
            <a:r>
              <a:rPr lang="en-US" dirty="0" smtClean="0"/>
              <a:t> a </a:t>
            </a:r>
            <a:r>
              <a:rPr lang="en-US" dirty="0" err="1" smtClean="0"/>
              <a:t>corto</a:t>
            </a:r>
            <a:r>
              <a:rPr lang="en-US" dirty="0" smtClean="0"/>
              <a:t> </a:t>
            </a:r>
            <a:r>
              <a:rPr lang="en-US" dirty="0" err="1" smtClean="0"/>
              <a:t>plazo</a:t>
            </a:r>
            <a:r>
              <a:rPr lang="en-US" dirty="0" smtClean="0"/>
              <a:t> de las </a:t>
            </a:r>
            <a:r>
              <a:rPr lang="en-US" dirty="0" err="1" smtClean="0"/>
              <a:t>políticas</a:t>
            </a:r>
            <a:r>
              <a:rPr lang="en-US" dirty="0" smtClean="0"/>
              <a:t> </a:t>
            </a:r>
            <a:r>
              <a:rPr lang="en-US" dirty="0" err="1" smtClean="0"/>
              <a:t>monetarias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Aprenderemos</a:t>
            </a:r>
            <a:r>
              <a:rPr lang="en-US" dirty="0" smtClean="0"/>
              <a:t> a </a:t>
            </a:r>
            <a:r>
              <a:rPr lang="en-US" dirty="0" err="1" smtClean="0"/>
              <a:t>evaluar</a:t>
            </a:r>
            <a:r>
              <a:rPr lang="en-US" dirty="0" smtClean="0"/>
              <a:t> las </a:t>
            </a:r>
            <a:r>
              <a:rPr lang="en-US" dirty="0" err="1" smtClean="0"/>
              <a:t>ventajas</a:t>
            </a:r>
            <a:r>
              <a:rPr lang="en-US" dirty="0" smtClean="0"/>
              <a:t> e </a:t>
            </a:r>
            <a:r>
              <a:rPr lang="en-US" dirty="0" err="1" smtClean="0"/>
              <a:t>inconvenientes</a:t>
            </a:r>
            <a:r>
              <a:rPr lang="en-US" dirty="0" smtClean="0"/>
              <a:t> de </a:t>
            </a:r>
            <a:r>
              <a:rPr lang="en-US" dirty="0" err="1" smtClean="0"/>
              <a:t>distintas</a:t>
            </a:r>
            <a:r>
              <a:rPr lang="en-US" dirty="0" smtClean="0"/>
              <a:t> </a:t>
            </a:r>
            <a:r>
              <a:rPr lang="en-US" dirty="0" err="1" smtClean="0"/>
              <a:t>combinaciones</a:t>
            </a:r>
            <a:r>
              <a:rPr lang="en-US" dirty="0" smtClean="0"/>
              <a:t> de </a:t>
            </a:r>
            <a:r>
              <a:rPr lang="en-US" dirty="0" err="1" smtClean="0"/>
              <a:t>políticas</a:t>
            </a:r>
            <a:r>
              <a:rPr lang="en-US" dirty="0" smtClean="0"/>
              <a:t> </a:t>
            </a:r>
            <a:r>
              <a:rPr lang="en-US" dirty="0" err="1" smtClean="0"/>
              <a:t>económicas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41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curva</a:t>
            </a:r>
            <a:r>
              <a:rPr lang="en-US" dirty="0" smtClean="0"/>
              <a:t> IS</a:t>
            </a:r>
            <a:endParaRPr lang="en-U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835696" y="2132856"/>
            <a:ext cx="0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835696" y="5085184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843808" y="2636912"/>
            <a:ext cx="2448272" cy="216024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5220072" y="42930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</a:t>
            </a:r>
            <a:endParaRPr lang="en-U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6588224" y="507589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1547664" y="19888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835696" y="5877272"/>
            <a:ext cx="5364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La </a:t>
            </a:r>
            <a:r>
              <a:rPr lang="en-US" b="1" dirty="0" err="1" smtClean="0">
                <a:solidFill>
                  <a:srgbClr val="0070C0"/>
                </a:solidFill>
              </a:rPr>
              <a:t>curva</a:t>
            </a:r>
            <a:r>
              <a:rPr lang="en-US" b="1" dirty="0" smtClean="0">
                <a:solidFill>
                  <a:srgbClr val="0070C0"/>
                </a:solidFill>
              </a:rPr>
              <a:t> IS </a:t>
            </a:r>
            <a:r>
              <a:rPr lang="en-US" b="1" dirty="0" err="1" smtClean="0">
                <a:solidFill>
                  <a:srgbClr val="0070C0"/>
                </a:solidFill>
              </a:rPr>
              <a:t>representa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puntos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equilibrio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en</a:t>
            </a:r>
            <a:r>
              <a:rPr lang="en-US" b="1" dirty="0" smtClean="0">
                <a:solidFill>
                  <a:srgbClr val="0070C0"/>
                </a:solidFill>
              </a:rPr>
              <a:t> el </a:t>
            </a:r>
            <a:r>
              <a:rPr lang="en-US" b="1" dirty="0" err="1" smtClean="0">
                <a:solidFill>
                  <a:srgbClr val="0070C0"/>
                </a:solidFill>
              </a:rPr>
              <a:t>mercado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bienes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60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Las </a:t>
            </a:r>
            <a:r>
              <a:rPr lang="en-US" sz="3600" dirty="0" err="1" smtClean="0"/>
              <a:t>políticas</a:t>
            </a:r>
            <a:r>
              <a:rPr lang="en-US" sz="3600" dirty="0" smtClean="0"/>
              <a:t> </a:t>
            </a:r>
            <a:r>
              <a:rPr lang="en-US" sz="3600" dirty="0" err="1" smtClean="0"/>
              <a:t>fiscales</a:t>
            </a:r>
            <a:r>
              <a:rPr lang="en-US" sz="3600" dirty="0" smtClean="0"/>
              <a:t> </a:t>
            </a:r>
            <a:r>
              <a:rPr lang="en-US" sz="3600" dirty="0" err="1" smtClean="0"/>
              <a:t>expansivas</a:t>
            </a:r>
            <a:r>
              <a:rPr lang="en-US" sz="3600" dirty="0" smtClean="0"/>
              <a:t> </a:t>
            </a:r>
            <a:r>
              <a:rPr lang="en-US" sz="3600" dirty="0" err="1" smtClean="0"/>
              <a:t>desplazan</a:t>
            </a:r>
            <a:r>
              <a:rPr lang="en-US" sz="3600" dirty="0" smtClean="0"/>
              <a:t> la </a:t>
            </a:r>
            <a:r>
              <a:rPr lang="en-US" sz="3600" dirty="0" err="1" smtClean="0"/>
              <a:t>cuva</a:t>
            </a:r>
            <a:r>
              <a:rPr lang="en-US" sz="3600" dirty="0" smtClean="0"/>
              <a:t> IS </a:t>
            </a:r>
            <a:r>
              <a:rPr lang="en-US" sz="3600" dirty="0" err="1" smtClean="0"/>
              <a:t>hacia</a:t>
            </a:r>
            <a:r>
              <a:rPr lang="en-US" sz="3600" dirty="0" smtClean="0"/>
              <a:t> mayor </a:t>
            </a:r>
            <a:r>
              <a:rPr lang="en-US" sz="3600" dirty="0" err="1" smtClean="0"/>
              <a:t>renta</a:t>
            </a:r>
            <a:endParaRPr lang="en-US" sz="36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835696" y="2132856"/>
            <a:ext cx="0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835696" y="5085184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051720" y="2636912"/>
            <a:ext cx="2448272" cy="216024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3995936" y="2348880"/>
            <a:ext cx="2448272" cy="216024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3203848" y="3573016"/>
            <a:ext cx="20882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3203848" y="306896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r>
              <a:rPr lang="en-US" dirty="0" smtClean="0">
                <a:latin typeface="Calibri"/>
              </a:rPr>
              <a:t>↑,T↓,</a:t>
            </a:r>
            <a:r>
              <a:rPr lang="en-US" dirty="0" err="1" smtClean="0">
                <a:latin typeface="Calibri"/>
              </a:rPr>
              <a:t>Tr</a:t>
            </a:r>
            <a:r>
              <a:rPr lang="en-US" dirty="0" smtClean="0">
                <a:latin typeface="Calibri"/>
              </a:rPr>
              <a:t>↑</a:t>
            </a:r>
            <a:endParaRPr lang="en-U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588224" y="45091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IS’</a:t>
            </a:r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4499992" y="45091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</a:t>
            </a:r>
            <a:endParaRPr lang="en-U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6588224" y="507589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1547664" y="19888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691680" y="5805264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La </a:t>
            </a:r>
            <a:r>
              <a:rPr lang="en-US" b="1" dirty="0" err="1" smtClean="0">
                <a:solidFill>
                  <a:srgbClr val="0070C0"/>
                </a:solidFill>
              </a:rPr>
              <a:t>poltica</a:t>
            </a:r>
            <a:r>
              <a:rPr lang="en-US" b="1" dirty="0" smtClean="0">
                <a:solidFill>
                  <a:srgbClr val="0070C0"/>
                </a:solidFill>
              </a:rPr>
              <a:t> fiscal </a:t>
            </a:r>
            <a:r>
              <a:rPr lang="en-US" b="1" dirty="0" err="1" smtClean="0">
                <a:solidFill>
                  <a:srgbClr val="0070C0"/>
                </a:solidFill>
              </a:rPr>
              <a:t>expansiva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desplaza</a:t>
            </a:r>
            <a:r>
              <a:rPr lang="en-US" b="1" dirty="0" smtClean="0">
                <a:solidFill>
                  <a:srgbClr val="0070C0"/>
                </a:solidFill>
              </a:rPr>
              <a:t> la IS </a:t>
            </a:r>
            <a:r>
              <a:rPr lang="en-US" b="1" dirty="0" err="1" smtClean="0">
                <a:solidFill>
                  <a:srgbClr val="0070C0"/>
                </a:solidFill>
              </a:rPr>
              <a:t>hacia</a:t>
            </a:r>
            <a:r>
              <a:rPr lang="en-US" b="1" dirty="0" smtClean="0">
                <a:solidFill>
                  <a:srgbClr val="0070C0"/>
                </a:solidFill>
              </a:rPr>
              <a:t> la </a:t>
            </a:r>
            <a:r>
              <a:rPr lang="en-US" b="1" dirty="0" err="1" smtClean="0">
                <a:solidFill>
                  <a:srgbClr val="0070C0"/>
                </a:solidFill>
              </a:rPr>
              <a:t>derecha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239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La </a:t>
            </a:r>
            <a:r>
              <a:rPr lang="en-US" sz="3600" dirty="0" err="1" smtClean="0"/>
              <a:t>política</a:t>
            </a:r>
            <a:r>
              <a:rPr lang="en-US" sz="3600" dirty="0" smtClean="0"/>
              <a:t> fiscal </a:t>
            </a:r>
            <a:r>
              <a:rPr lang="en-US" sz="3600" dirty="0" err="1" smtClean="0"/>
              <a:t>restrictiva</a:t>
            </a:r>
            <a:r>
              <a:rPr lang="en-US" sz="3600" dirty="0" smtClean="0"/>
              <a:t> </a:t>
            </a:r>
            <a:r>
              <a:rPr lang="en-US" sz="3600" dirty="0" err="1" smtClean="0"/>
              <a:t>desplaza</a:t>
            </a:r>
            <a:r>
              <a:rPr lang="en-US" sz="3600" dirty="0" smtClean="0"/>
              <a:t> la IS </a:t>
            </a:r>
            <a:r>
              <a:rPr lang="en-US" sz="3600" dirty="0" err="1" smtClean="0"/>
              <a:t>hacia</a:t>
            </a:r>
            <a:r>
              <a:rPr lang="en-US" sz="3600" dirty="0" smtClean="0"/>
              <a:t> </a:t>
            </a:r>
            <a:r>
              <a:rPr lang="en-US" sz="3600" dirty="0" err="1" smtClean="0"/>
              <a:t>menor</a:t>
            </a:r>
            <a:r>
              <a:rPr lang="en-US" sz="3600" dirty="0" smtClean="0"/>
              <a:t> </a:t>
            </a:r>
            <a:r>
              <a:rPr lang="en-US" sz="3600" dirty="0" err="1" smtClean="0"/>
              <a:t>renta</a:t>
            </a:r>
            <a:endParaRPr lang="en-US" sz="3600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835696" y="2132856"/>
            <a:ext cx="0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835696" y="5085184"/>
            <a:ext cx="48965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051720" y="2636912"/>
            <a:ext cx="2448272" cy="216024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3995936" y="2348880"/>
            <a:ext cx="2448272" cy="216024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3203848" y="306896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/>
              </a:rPr>
              <a:t>G</a:t>
            </a:r>
            <a:r>
              <a:rPr lang="en-US" dirty="0">
                <a:latin typeface="Calibri"/>
              </a:rPr>
              <a:t>↓, </a:t>
            </a:r>
            <a:r>
              <a:rPr lang="en-US" dirty="0" err="1" smtClean="0">
                <a:latin typeface="Calibri"/>
              </a:rPr>
              <a:t>Tr</a:t>
            </a:r>
            <a:r>
              <a:rPr lang="en-US" dirty="0" smtClean="0">
                <a:latin typeface="Calibri"/>
              </a:rPr>
              <a:t>↓, </a:t>
            </a:r>
            <a:r>
              <a:rPr lang="en-US" dirty="0">
                <a:latin typeface="Calibri"/>
              </a:rPr>
              <a:t>T↑</a:t>
            </a:r>
            <a:endParaRPr lang="en-U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588224" y="45091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IS’</a:t>
            </a:r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4499992" y="45091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</a:t>
            </a:r>
            <a:endParaRPr lang="en-U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6588224" y="507589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1547664" y="19888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691680" y="5805264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La IS se </a:t>
            </a:r>
            <a:r>
              <a:rPr lang="en-US" b="1" dirty="0" err="1" smtClean="0">
                <a:solidFill>
                  <a:srgbClr val="0070C0"/>
                </a:solidFill>
              </a:rPr>
              <a:t>desplaza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hacia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menor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renta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6" name="5 Conector recto de flecha"/>
          <p:cNvCxnSpPr/>
          <p:nvPr/>
        </p:nvCxnSpPr>
        <p:spPr>
          <a:xfrm flipH="1" flipV="1">
            <a:off x="3203848" y="3550156"/>
            <a:ext cx="1944216" cy="228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9562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curva</a:t>
            </a:r>
            <a:r>
              <a:rPr lang="en-US" dirty="0" smtClean="0"/>
              <a:t> LM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123728" y="2780928"/>
            <a:ext cx="36004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2159732" y="5517232"/>
            <a:ext cx="42124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2483768" y="2852936"/>
            <a:ext cx="2664296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5148064" y="270892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LM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228184" y="544522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763688" y="277163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835696" y="5949280"/>
            <a:ext cx="5976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La </a:t>
            </a:r>
            <a:r>
              <a:rPr lang="en-US" b="1" dirty="0" err="1" smtClean="0">
                <a:solidFill>
                  <a:srgbClr val="0070C0"/>
                </a:solidFill>
              </a:rPr>
              <a:t>curva</a:t>
            </a:r>
            <a:r>
              <a:rPr lang="en-US" b="1" dirty="0" smtClean="0">
                <a:solidFill>
                  <a:srgbClr val="0070C0"/>
                </a:solidFill>
              </a:rPr>
              <a:t> LM </a:t>
            </a:r>
            <a:r>
              <a:rPr lang="en-US" b="1" dirty="0" err="1" smtClean="0">
                <a:solidFill>
                  <a:srgbClr val="0070C0"/>
                </a:solidFill>
              </a:rPr>
              <a:t>representa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combinaciones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renta</a:t>
            </a:r>
            <a:r>
              <a:rPr lang="en-US" b="1" dirty="0" smtClean="0">
                <a:solidFill>
                  <a:srgbClr val="0070C0"/>
                </a:solidFill>
              </a:rPr>
              <a:t> y </a:t>
            </a:r>
            <a:r>
              <a:rPr lang="en-US" b="1" dirty="0" err="1" smtClean="0">
                <a:solidFill>
                  <a:srgbClr val="0070C0"/>
                </a:solidFill>
              </a:rPr>
              <a:t>tipos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interés</a:t>
            </a:r>
            <a:r>
              <a:rPr lang="en-US" b="1" dirty="0" smtClean="0">
                <a:solidFill>
                  <a:srgbClr val="0070C0"/>
                </a:solidFill>
              </a:rPr>
              <a:t> para las </a:t>
            </a:r>
            <a:r>
              <a:rPr lang="en-US" b="1" dirty="0" err="1" smtClean="0">
                <a:solidFill>
                  <a:srgbClr val="0070C0"/>
                </a:solidFill>
              </a:rPr>
              <a:t>cuales</a:t>
            </a:r>
            <a:r>
              <a:rPr lang="en-US" b="1" dirty="0" smtClean="0">
                <a:solidFill>
                  <a:srgbClr val="0070C0"/>
                </a:solidFill>
              </a:rPr>
              <a:t> el </a:t>
            </a:r>
            <a:r>
              <a:rPr lang="en-US" b="1" dirty="0" err="1" smtClean="0">
                <a:solidFill>
                  <a:srgbClr val="0070C0"/>
                </a:solidFill>
              </a:rPr>
              <a:t>mercado</a:t>
            </a:r>
            <a:r>
              <a:rPr lang="en-US" b="1" dirty="0" smtClean="0">
                <a:solidFill>
                  <a:srgbClr val="0070C0"/>
                </a:solidFill>
              </a:rPr>
              <a:t> de </a:t>
            </a:r>
            <a:r>
              <a:rPr lang="en-US" b="1" dirty="0" err="1" smtClean="0">
                <a:solidFill>
                  <a:srgbClr val="0070C0"/>
                </a:solidFill>
              </a:rPr>
              <a:t>dinero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está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equilibrio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340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La </a:t>
            </a:r>
            <a:r>
              <a:rPr lang="en-US" sz="3200" dirty="0" err="1" smtClean="0"/>
              <a:t>política</a:t>
            </a:r>
            <a:r>
              <a:rPr lang="en-US" sz="3200" dirty="0" smtClean="0"/>
              <a:t> </a:t>
            </a:r>
            <a:r>
              <a:rPr lang="en-US" sz="3200" dirty="0" err="1" smtClean="0"/>
              <a:t>monetaria</a:t>
            </a:r>
            <a:r>
              <a:rPr lang="en-US" sz="3200" dirty="0" smtClean="0"/>
              <a:t> </a:t>
            </a:r>
            <a:r>
              <a:rPr lang="en-US" sz="3200" dirty="0" err="1" smtClean="0"/>
              <a:t>expansiva</a:t>
            </a:r>
            <a:r>
              <a:rPr lang="en-US" sz="3200" dirty="0" smtClean="0"/>
              <a:t> </a:t>
            </a:r>
            <a:r>
              <a:rPr lang="en-US" sz="3200" dirty="0" err="1" smtClean="0"/>
              <a:t>desplaza</a:t>
            </a:r>
            <a:r>
              <a:rPr lang="en-US" sz="3200" dirty="0" smtClean="0"/>
              <a:t> la LM </a:t>
            </a:r>
            <a:r>
              <a:rPr lang="en-US" sz="3200" dirty="0" err="1" smtClean="0"/>
              <a:t>hacia</a:t>
            </a:r>
            <a:r>
              <a:rPr lang="en-US" sz="3200" dirty="0" smtClean="0"/>
              <a:t> mayor </a:t>
            </a:r>
            <a:r>
              <a:rPr lang="en-US" sz="3200" dirty="0" err="1" smtClean="0"/>
              <a:t>renta</a:t>
            </a:r>
            <a:endParaRPr lang="en-U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123728" y="2780928"/>
            <a:ext cx="36004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2159732" y="5517232"/>
            <a:ext cx="42124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2483768" y="2852936"/>
            <a:ext cx="2664296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5148064" y="270892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LM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228184" y="544522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763688" y="277163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  <p:cxnSp>
        <p:nvCxnSpPr>
          <p:cNvPr id="12" name="11 Conector recto"/>
          <p:cNvCxnSpPr/>
          <p:nvPr/>
        </p:nvCxnSpPr>
        <p:spPr>
          <a:xfrm flipV="1">
            <a:off x="3923928" y="3005336"/>
            <a:ext cx="2664296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3815916" y="4149080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3870100" y="3657277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dirty="0" smtClean="0">
                <a:latin typeface="Calibri"/>
              </a:rPr>
              <a:t>↓, </a:t>
            </a:r>
            <a:r>
              <a:rPr lang="en-US" dirty="0" err="1" smtClean="0">
                <a:latin typeface="Calibri"/>
              </a:rPr>
              <a:t>compra</a:t>
            </a:r>
            <a:r>
              <a:rPr lang="en-US" dirty="0" smtClean="0">
                <a:latin typeface="Calibri"/>
              </a:rPr>
              <a:t> de </a:t>
            </a:r>
            <a:r>
              <a:rPr lang="en-US" dirty="0" err="1" smtClean="0">
                <a:latin typeface="Calibri"/>
              </a:rPr>
              <a:t>bonos</a:t>
            </a:r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588224" y="286132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LM’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982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La </a:t>
            </a:r>
            <a:r>
              <a:rPr lang="en-US" sz="2800" dirty="0" err="1" smtClean="0"/>
              <a:t>política</a:t>
            </a:r>
            <a:r>
              <a:rPr lang="en-US" sz="2800" dirty="0" smtClean="0"/>
              <a:t> </a:t>
            </a:r>
            <a:r>
              <a:rPr lang="en-US" sz="2800" dirty="0" err="1" smtClean="0"/>
              <a:t>monetaria</a:t>
            </a:r>
            <a:r>
              <a:rPr lang="en-US" sz="2800" dirty="0" smtClean="0"/>
              <a:t> </a:t>
            </a:r>
            <a:r>
              <a:rPr lang="en-US" sz="2800" dirty="0" err="1" smtClean="0"/>
              <a:t>restrictiva</a:t>
            </a:r>
            <a:r>
              <a:rPr lang="en-US" sz="2800" dirty="0" smtClean="0"/>
              <a:t> </a:t>
            </a:r>
            <a:r>
              <a:rPr lang="en-US" sz="2800" dirty="0" err="1" smtClean="0"/>
              <a:t>desplaza</a:t>
            </a:r>
            <a:r>
              <a:rPr lang="en-US" sz="2800" dirty="0" smtClean="0"/>
              <a:t> la LM </a:t>
            </a:r>
            <a:r>
              <a:rPr lang="en-US" sz="2800" dirty="0" err="1" smtClean="0"/>
              <a:t>hacia</a:t>
            </a:r>
            <a:r>
              <a:rPr lang="en-US" sz="2800" dirty="0" smtClean="0"/>
              <a:t> </a:t>
            </a:r>
            <a:r>
              <a:rPr lang="en-US" sz="2800" dirty="0" err="1" smtClean="0"/>
              <a:t>menor</a:t>
            </a:r>
            <a:r>
              <a:rPr lang="en-US" sz="2800" dirty="0" smtClean="0"/>
              <a:t> </a:t>
            </a:r>
            <a:r>
              <a:rPr lang="en-US" sz="2800" dirty="0" err="1" smtClean="0"/>
              <a:t>renta</a:t>
            </a:r>
            <a:endParaRPr lang="en-U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2123728" y="2780928"/>
            <a:ext cx="36004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2159732" y="5517232"/>
            <a:ext cx="42124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2483768" y="2852936"/>
            <a:ext cx="2664296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5148064" y="270892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LM</a:t>
            </a:r>
            <a:endParaRPr lang="en-U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228184" y="544522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763688" y="277163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  <p:cxnSp>
        <p:nvCxnSpPr>
          <p:cNvPr id="12" name="11 Conector recto"/>
          <p:cNvCxnSpPr/>
          <p:nvPr/>
        </p:nvCxnSpPr>
        <p:spPr>
          <a:xfrm flipV="1">
            <a:off x="3923928" y="3005336"/>
            <a:ext cx="2664296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 flipH="1">
            <a:off x="3779912" y="4149080"/>
            <a:ext cx="14761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3995936" y="371703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dirty="0">
                <a:latin typeface="Calibri"/>
              </a:rPr>
              <a:t>↑</a:t>
            </a:r>
            <a:r>
              <a:rPr lang="en-US" dirty="0" smtClean="0">
                <a:latin typeface="Calibri"/>
              </a:rPr>
              <a:t>, </a:t>
            </a:r>
            <a:r>
              <a:rPr lang="en-US" dirty="0" err="1" smtClean="0">
                <a:latin typeface="Calibri"/>
              </a:rPr>
              <a:t>venta</a:t>
            </a:r>
            <a:r>
              <a:rPr lang="en-US" dirty="0" smtClean="0">
                <a:latin typeface="Calibri"/>
              </a:rPr>
              <a:t> </a:t>
            </a:r>
            <a:r>
              <a:rPr lang="en-US" dirty="0" err="1" smtClean="0">
                <a:latin typeface="Calibri"/>
              </a:rPr>
              <a:t>bonos</a:t>
            </a:r>
            <a:endParaRPr lang="en-U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588224" y="286132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LM’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42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Berlin_DIW_2013</Template>
  <TotalTime>106</TotalTime>
  <Words>886</Words>
  <Application>Microsoft Office PowerPoint</Application>
  <PresentationFormat>Presentación en pantalla (4:3)</PresentationFormat>
  <Paragraphs>176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Intermedio</vt:lpstr>
      <vt:lpstr>El modelo IS-LM</vt:lpstr>
      <vt:lpstr>Introducción</vt:lpstr>
      <vt:lpstr>Hoy</vt:lpstr>
      <vt:lpstr>La curva IS</vt:lpstr>
      <vt:lpstr>Las políticas fiscales expansivas desplazan la cuva IS hacia mayor renta</vt:lpstr>
      <vt:lpstr>La política fiscal restrictiva desplaza la IS hacia menor renta</vt:lpstr>
      <vt:lpstr>La curva LM</vt:lpstr>
      <vt:lpstr>La política monetaria expansiva desplaza la LM hacia mayor renta</vt:lpstr>
      <vt:lpstr>La política monetaria restrictiva desplaza la LM hacia menor renta</vt:lpstr>
      <vt:lpstr>El modelo IS-LM</vt:lpstr>
      <vt:lpstr>Política fiscal expansiva</vt:lpstr>
      <vt:lpstr>Política monetaria expansiva</vt:lpstr>
      <vt:lpstr>Política fiscal expansiva y monetaria expansiva</vt:lpstr>
      <vt:lpstr>Política fiscal contractiva y política monetaria contractiva</vt:lpstr>
      <vt:lpstr>Ejemplo 1</vt:lpstr>
      <vt:lpstr>¿Qué política económica sería recomendable?</vt:lpstr>
      <vt:lpstr>¿Qué política sería mejor?</vt:lpstr>
      <vt:lpstr>¿Otras alternativas?</vt:lpstr>
      <vt:lpstr>Ejemplo 2</vt:lpstr>
      <vt:lpstr>Qué política funciona mejor</vt:lpstr>
      <vt:lpstr>Qué política es mejor</vt:lpstr>
      <vt:lpstr>¿Otras alternativas?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IS-LM model</dc:title>
  <dc:creator>JAC</dc:creator>
  <cp:lastModifiedBy>User</cp:lastModifiedBy>
  <cp:revision>15</cp:revision>
  <dcterms:created xsi:type="dcterms:W3CDTF">2015-05-17T08:34:01Z</dcterms:created>
  <dcterms:modified xsi:type="dcterms:W3CDTF">2016-05-01T14:16:11Z</dcterms:modified>
</cp:coreProperties>
</file>